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1764" r:id="rId2"/>
    <p:sldId id="1765" r:id="rId3"/>
    <p:sldId id="1766" r:id="rId4"/>
    <p:sldId id="1767" r:id="rId5"/>
    <p:sldId id="1800" r:id="rId6"/>
    <p:sldId id="1768" r:id="rId7"/>
    <p:sldId id="1769" r:id="rId8"/>
    <p:sldId id="1770" r:id="rId9"/>
    <p:sldId id="1775" r:id="rId10"/>
    <p:sldId id="1771" r:id="rId11"/>
    <p:sldId id="1772" r:id="rId12"/>
    <p:sldId id="1773" r:id="rId13"/>
    <p:sldId id="1774" r:id="rId14"/>
    <p:sldId id="1776" r:id="rId15"/>
    <p:sldId id="1777" r:id="rId16"/>
    <p:sldId id="1778" r:id="rId17"/>
    <p:sldId id="1779" r:id="rId18"/>
    <p:sldId id="1780" r:id="rId19"/>
    <p:sldId id="1781" r:id="rId20"/>
    <p:sldId id="1783" r:id="rId21"/>
    <p:sldId id="1784" r:id="rId22"/>
    <p:sldId id="1785" r:id="rId23"/>
    <p:sldId id="1786" r:id="rId24"/>
    <p:sldId id="1787" r:id="rId25"/>
    <p:sldId id="1788" r:id="rId26"/>
    <p:sldId id="1789" r:id="rId27"/>
    <p:sldId id="1790" r:id="rId28"/>
    <p:sldId id="1791" r:id="rId29"/>
    <p:sldId id="1792" r:id="rId30"/>
    <p:sldId id="1793" r:id="rId31"/>
    <p:sldId id="1794" r:id="rId32"/>
    <p:sldId id="1795" r:id="rId33"/>
    <p:sldId id="1796" r:id="rId34"/>
    <p:sldId id="1797" r:id="rId35"/>
    <p:sldId id="1798" r:id="rId36"/>
    <p:sldId id="1799" r:id="rId37"/>
    <p:sldId id="178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0" d="100"/>
          <a:sy n="80" d="100"/>
        </p:scale>
        <p:origin x="68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8.png>
</file>

<file path=ppt/media/image19.png>
</file>

<file path=ppt/media/image2.jpeg>
</file>

<file path=ppt/media/image20.png>
</file>

<file path=ppt/media/image21.png>
</file>

<file path=ppt/media/image23.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F6F595-FD2E-4129-B145-7EC4E141BF1A}" type="datetimeFigureOut">
              <a:rPr lang="en-IN" smtClean="0"/>
              <a:t>29-11-2022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B9A4FB-3ACF-49EF-8ACE-D45DF80A00BF}" type="slidenum">
              <a:rPr lang="en-IN" smtClean="0"/>
              <a:t>‹#›</a:t>
            </a:fld>
            <a:endParaRPr lang="en-IN"/>
          </a:p>
        </p:txBody>
      </p:sp>
    </p:spTree>
    <p:extLst>
      <p:ext uri="{BB962C8B-B14F-4D97-AF65-F5344CB8AC3E}">
        <p14:creationId xmlns:p14="http://schemas.microsoft.com/office/powerpoint/2010/main" val="34081698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37D45-B985-841A-3589-051A9CDE0DE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E7EF75D-FD7B-5DF0-4A9C-90880FB29A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37F03CA-35E3-4364-0CA3-ABA227464580}"/>
              </a:ext>
            </a:extLst>
          </p:cNvPr>
          <p:cNvSpPr>
            <a:spLocks noGrp="1"/>
          </p:cNvSpPr>
          <p:nvPr>
            <p:ph type="dt" sz="half" idx="10"/>
          </p:nvPr>
        </p:nvSpPr>
        <p:spPr/>
        <p:txBody>
          <a:bodyPr/>
          <a:lstStyle/>
          <a:p>
            <a:fld id="{40D126DB-736F-4EEB-83BE-BB08A28A5BDA}" type="datetimeFigureOut">
              <a:rPr lang="en-IN" smtClean="0"/>
              <a:t>29-11-2022</a:t>
            </a:fld>
            <a:endParaRPr lang="en-IN"/>
          </a:p>
        </p:txBody>
      </p:sp>
      <p:sp>
        <p:nvSpPr>
          <p:cNvPr id="5" name="Footer Placeholder 4">
            <a:extLst>
              <a:ext uri="{FF2B5EF4-FFF2-40B4-BE49-F238E27FC236}">
                <a16:creationId xmlns:a16="http://schemas.microsoft.com/office/drawing/2014/main" id="{573A8D02-225D-177C-D7AA-B916B87182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33B59F-48AC-33E0-DF22-B318F49A4223}"/>
              </a:ext>
            </a:extLst>
          </p:cNvPr>
          <p:cNvSpPr>
            <a:spLocks noGrp="1"/>
          </p:cNvSpPr>
          <p:nvPr>
            <p:ph type="sldNum" sz="quarter" idx="12"/>
          </p:nvPr>
        </p:nvSpPr>
        <p:spPr/>
        <p:txBody>
          <a:bodyPr/>
          <a:lstStyle/>
          <a:p>
            <a:fld id="{0A1334B5-FE43-4EDD-92A6-41EF220242E0}" type="slidenum">
              <a:rPr lang="en-IN" smtClean="0"/>
              <a:t>‹#›</a:t>
            </a:fld>
            <a:endParaRPr lang="en-IN"/>
          </a:p>
        </p:txBody>
      </p:sp>
    </p:spTree>
    <p:extLst>
      <p:ext uri="{BB962C8B-B14F-4D97-AF65-F5344CB8AC3E}">
        <p14:creationId xmlns:p14="http://schemas.microsoft.com/office/powerpoint/2010/main" val="2067943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CBE58-E5CE-EEF4-BA11-6C428ACCC48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E25E219-2F63-9812-A77C-0E015FE69C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93175E-CAB8-303F-4F40-7CD2232A6256}"/>
              </a:ext>
            </a:extLst>
          </p:cNvPr>
          <p:cNvSpPr>
            <a:spLocks noGrp="1"/>
          </p:cNvSpPr>
          <p:nvPr>
            <p:ph type="dt" sz="half" idx="10"/>
          </p:nvPr>
        </p:nvSpPr>
        <p:spPr/>
        <p:txBody>
          <a:bodyPr/>
          <a:lstStyle/>
          <a:p>
            <a:fld id="{40D126DB-736F-4EEB-83BE-BB08A28A5BDA}" type="datetimeFigureOut">
              <a:rPr lang="en-IN" smtClean="0"/>
              <a:t>29-11-2022</a:t>
            </a:fld>
            <a:endParaRPr lang="en-IN"/>
          </a:p>
        </p:txBody>
      </p:sp>
      <p:sp>
        <p:nvSpPr>
          <p:cNvPr id="5" name="Footer Placeholder 4">
            <a:extLst>
              <a:ext uri="{FF2B5EF4-FFF2-40B4-BE49-F238E27FC236}">
                <a16:creationId xmlns:a16="http://schemas.microsoft.com/office/drawing/2014/main" id="{0AE07477-CFCC-A4D2-598E-42032F0075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AA52E0-4802-0112-68C9-8D23D6DE51C5}"/>
              </a:ext>
            </a:extLst>
          </p:cNvPr>
          <p:cNvSpPr>
            <a:spLocks noGrp="1"/>
          </p:cNvSpPr>
          <p:nvPr>
            <p:ph type="sldNum" sz="quarter" idx="12"/>
          </p:nvPr>
        </p:nvSpPr>
        <p:spPr/>
        <p:txBody>
          <a:bodyPr/>
          <a:lstStyle/>
          <a:p>
            <a:fld id="{0A1334B5-FE43-4EDD-92A6-41EF220242E0}" type="slidenum">
              <a:rPr lang="en-IN" smtClean="0"/>
              <a:t>‹#›</a:t>
            </a:fld>
            <a:endParaRPr lang="en-IN"/>
          </a:p>
        </p:txBody>
      </p:sp>
    </p:spTree>
    <p:extLst>
      <p:ext uri="{BB962C8B-B14F-4D97-AF65-F5344CB8AC3E}">
        <p14:creationId xmlns:p14="http://schemas.microsoft.com/office/powerpoint/2010/main" val="3971278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C62CED-76BA-B498-4969-D445F81E08E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3A3618E-8560-39D1-D0EA-1C2037C6304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69456F5-9DD8-0290-3456-6DD559B1CFF1}"/>
              </a:ext>
            </a:extLst>
          </p:cNvPr>
          <p:cNvSpPr>
            <a:spLocks noGrp="1"/>
          </p:cNvSpPr>
          <p:nvPr>
            <p:ph type="dt" sz="half" idx="10"/>
          </p:nvPr>
        </p:nvSpPr>
        <p:spPr/>
        <p:txBody>
          <a:bodyPr/>
          <a:lstStyle/>
          <a:p>
            <a:fld id="{40D126DB-736F-4EEB-83BE-BB08A28A5BDA}" type="datetimeFigureOut">
              <a:rPr lang="en-IN" smtClean="0"/>
              <a:t>29-11-2022</a:t>
            </a:fld>
            <a:endParaRPr lang="en-IN"/>
          </a:p>
        </p:txBody>
      </p:sp>
      <p:sp>
        <p:nvSpPr>
          <p:cNvPr id="5" name="Footer Placeholder 4">
            <a:extLst>
              <a:ext uri="{FF2B5EF4-FFF2-40B4-BE49-F238E27FC236}">
                <a16:creationId xmlns:a16="http://schemas.microsoft.com/office/drawing/2014/main" id="{9F9A306F-D36A-0A7B-9276-B01C66741AE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E81CFB3-383E-0F37-09A5-93C131B4B4CE}"/>
              </a:ext>
            </a:extLst>
          </p:cNvPr>
          <p:cNvSpPr>
            <a:spLocks noGrp="1"/>
          </p:cNvSpPr>
          <p:nvPr>
            <p:ph type="sldNum" sz="quarter" idx="12"/>
          </p:nvPr>
        </p:nvSpPr>
        <p:spPr/>
        <p:txBody>
          <a:bodyPr/>
          <a:lstStyle/>
          <a:p>
            <a:fld id="{0A1334B5-FE43-4EDD-92A6-41EF220242E0}" type="slidenum">
              <a:rPr lang="en-IN" smtClean="0"/>
              <a:t>‹#›</a:t>
            </a:fld>
            <a:endParaRPr lang="en-IN"/>
          </a:p>
        </p:txBody>
      </p:sp>
    </p:spTree>
    <p:extLst>
      <p:ext uri="{BB962C8B-B14F-4D97-AF65-F5344CB8AC3E}">
        <p14:creationId xmlns:p14="http://schemas.microsoft.com/office/powerpoint/2010/main" val="235509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5CDA8-8192-B8E4-56B0-9201EB697C0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A536DE0-F2D5-D447-34E4-4E2E262863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0FDCE8A-CD30-A9C1-0E6B-725342954C87}"/>
              </a:ext>
            </a:extLst>
          </p:cNvPr>
          <p:cNvSpPr>
            <a:spLocks noGrp="1"/>
          </p:cNvSpPr>
          <p:nvPr>
            <p:ph type="dt" sz="half" idx="10"/>
          </p:nvPr>
        </p:nvSpPr>
        <p:spPr/>
        <p:txBody>
          <a:bodyPr/>
          <a:lstStyle/>
          <a:p>
            <a:fld id="{40D126DB-736F-4EEB-83BE-BB08A28A5BDA}" type="datetimeFigureOut">
              <a:rPr lang="en-IN" smtClean="0"/>
              <a:t>29-11-2022</a:t>
            </a:fld>
            <a:endParaRPr lang="en-IN"/>
          </a:p>
        </p:txBody>
      </p:sp>
      <p:sp>
        <p:nvSpPr>
          <p:cNvPr id="5" name="Footer Placeholder 4">
            <a:extLst>
              <a:ext uri="{FF2B5EF4-FFF2-40B4-BE49-F238E27FC236}">
                <a16:creationId xmlns:a16="http://schemas.microsoft.com/office/drawing/2014/main" id="{DBC75C2B-D3A4-7AE7-2F5A-FB1FCDAFA62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A1EAD7-2F5D-7BC9-84B1-A72C6EA5FD56}"/>
              </a:ext>
            </a:extLst>
          </p:cNvPr>
          <p:cNvSpPr>
            <a:spLocks noGrp="1"/>
          </p:cNvSpPr>
          <p:nvPr>
            <p:ph type="sldNum" sz="quarter" idx="12"/>
          </p:nvPr>
        </p:nvSpPr>
        <p:spPr/>
        <p:txBody>
          <a:bodyPr/>
          <a:lstStyle/>
          <a:p>
            <a:fld id="{0A1334B5-FE43-4EDD-92A6-41EF220242E0}" type="slidenum">
              <a:rPr lang="en-IN" smtClean="0"/>
              <a:t>‹#›</a:t>
            </a:fld>
            <a:endParaRPr lang="en-IN"/>
          </a:p>
        </p:txBody>
      </p:sp>
    </p:spTree>
    <p:extLst>
      <p:ext uri="{BB962C8B-B14F-4D97-AF65-F5344CB8AC3E}">
        <p14:creationId xmlns:p14="http://schemas.microsoft.com/office/powerpoint/2010/main" val="3629187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22E8A-A8BC-83BC-1C02-D0CCF027366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B75E921-D624-7F9A-610C-CED61A51165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01C8B3D-2ECC-9438-6EEC-5F70774CBA1F}"/>
              </a:ext>
            </a:extLst>
          </p:cNvPr>
          <p:cNvSpPr>
            <a:spLocks noGrp="1"/>
          </p:cNvSpPr>
          <p:nvPr>
            <p:ph type="dt" sz="half" idx="10"/>
          </p:nvPr>
        </p:nvSpPr>
        <p:spPr/>
        <p:txBody>
          <a:bodyPr/>
          <a:lstStyle/>
          <a:p>
            <a:fld id="{40D126DB-736F-4EEB-83BE-BB08A28A5BDA}" type="datetimeFigureOut">
              <a:rPr lang="en-IN" smtClean="0"/>
              <a:t>29-11-2022</a:t>
            </a:fld>
            <a:endParaRPr lang="en-IN"/>
          </a:p>
        </p:txBody>
      </p:sp>
      <p:sp>
        <p:nvSpPr>
          <p:cNvPr id="5" name="Footer Placeholder 4">
            <a:extLst>
              <a:ext uri="{FF2B5EF4-FFF2-40B4-BE49-F238E27FC236}">
                <a16:creationId xmlns:a16="http://schemas.microsoft.com/office/drawing/2014/main" id="{E26B90DC-A67A-4EB6-A2A8-02F67AD8C2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7109878-43EC-A2C9-FD48-25410E857C06}"/>
              </a:ext>
            </a:extLst>
          </p:cNvPr>
          <p:cNvSpPr>
            <a:spLocks noGrp="1"/>
          </p:cNvSpPr>
          <p:nvPr>
            <p:ph type="sldNum" sz="quarter" idx="12"/>
          </p:nvPr>
        </p:nvSpPr>
        <p:spPr/>
        <p:txBody>
          <a:bodyPr/>
          <a:lstStyle/>
          <a:p>
            <a:fld id="{0A1334B5-FE43-4EDD-92A6-41EF220242E0}" type="slidenum">
              <a:rPr lang="en-IN" smtClean="0"/>
              <a:t>‹#›</a:t>
            </a:fld>
            <a:endParaRPr lang="en-IN"/>
          </a:p>
        </p:txBody>
      </p:sp>
    </p:spTree>
    <p:extLst>
      <p:ext uri="{BB962C8B-B14F-4D97-AF65-F5344CB8AC3E}">
        <p14:creationId xmlns:p14="http://schemas.microsoft.com/office/powerpoint/2010/main" val="741838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B3707-D54F-290E-CC3C-F31F83FA6C1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3FBB284-D151-E2F1-9994-8B5264F509F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D64A39F-FA44-41FF-8862-6B1D1A3E56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4320484-8698-376C-B09C-22A9E9EBC83A}"/>
              </a:ext>
            </a:extLst>
          </p:cNvPr>
          <p:cNvSpPr>
            <a:spLocks noGrp="1"/>
          </p:cNvSpPr>
          <p:nvPr>
            <p:ph type="dt" sz="half" idx="10"/>
          </p:nvPr>
        </p:nvSpPr>
        <p:spPr/>
        <p:txBody>
          <a:bodyPr/>
          <a:lstStyle/>
          <a:p>
            <a:fld id="{40D126DB-736F-4EEB-83BE-BB08A28A5BDA}" type="datetimeFigureOut">
              <a:rPr lang="en-IN" smtClean="0"/>
              <a:t>29-11-2022</a:t>
            </a:fld>
            <a:endParaRPr lang="en-IN"/>
          </a:p>
        </p:txBody>
      </p:sp>
      <p:sp>
        <p:nvSpPr>
          <p:cNvPr id="6" name="Footer Placeholder 5">
            <a:extLst>
              <a:ext uri="{FF2B5EF4-FFF2-40B4-BE49-F238E27FC236}">
                <a16:creationId xmlns:a16="http://schemas.microsoft.com/office/drawing/2014/main" id="{56CDE99A-F4EA-FE35-ADD3-7FFBB1CB7CB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613F2B6-C198-F122-7974-50E98DD93ABE}"/>
              </a:ext>
            </a:extLst>
          </p:cNvPr>
          <p:cNvSpPr>
            <a:spLocks noGrp="1"/>
          </p:cNvSpPr>
          <p:nvPr>
            <p:ph type="sldNum" sz="quarter" idx="12"/>
          </p:nvPr>
        </p:nvSpPr>
        <p:spPr/>
        <p:txBody>
          <a:bodyPr/>
          <a:lstStyle/>
          <a:p>
            <a:fld id="{0A1334B5-FE43-4EDD-92A6-41EF220242E0}" type="slidenum">
              <a:rPr lang="en-IN" smtClean="0"/>
              <a:t>‹#›</a:t>
            </a:fld>
            <a:endParaRPr lang="en-IN"/>
          </a:p>
        </p:txBody>
      </p:sp>
    </p:spTree>
    <p:extLst>
      <p:ext uri="{BB962C8B-B14F-4D97-AF65-F5344CB8AC3E}">
        <p14:creationId xmlns:p14="http://schemas.microsoft.com/office/powerpoint/2010/main" val="42871457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0220D-3D2C-6874-48EB-938853B5978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AC8CF24-D0B4-52D4-D2C6-3A2003AD46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EEFF12-C097-D571-5652-0BE34C4777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F065311-93B4-8403-F25C-4B58C21F2C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385D72-6B25-98A5-A6DA-22129D6A97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FAA39E1-DCAC-6389-E0D9-9A0F12A8A0A5}"/>
              </a:ext>
            </a:extLst>
          </p:cNvPr>
          <p:cNvSpPr>
            <a:spLocks noGrp="1"/>
          </p:cNvSpPr>
          <p:nvPr>
            <p:ph type="dt" sz="half" idx="10"/>
          </p:nvPr>
        </p:nvSpPr>
        <p:spPr/>
        <p:txBody>
          <a:bodyPr/>
          <a:lstStyle/>
          <a:p>
            <a:fld id="{40D126DB-736F-4EEB-83BE-BB08A28A5BDA}" type="datetimeFigureOut">
              <a:rPr lang="en-IN" smtClean="0"/>
              <a:t>29-11-2022</a:t>
            </a:fld>
            <a:endParaRPr lang="en-IN"/>
          </a:p>
        </p:txBody>
      </p:sp>
      <p:sp>
        <p:nvSpPr>
          <p:cNvPr id="8" name="Footer Placeholder 7">
            <a:extLst>
              <a:ext uri="{FF2B5EF4-FFF2-40B4-BE49-F238E27FC236}">
                <a16:creationId xmlns:a16="http://schemas.microsoft.com/office/drawing/2014/main" id="{9C87C0A7-A4BF-2BCE-324C-E427C540441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0066F15-321F-FB38-BBDB-308F710F5C98}"/>
              </a:ext>
            </a:extLst>
          </p:cNvPr>
          <p:cNvSpPr>
            <a:spLocks noGrp="1"/>
          </p:cNvSpPr>
          <p:nvPr>
            <p:ph type="sldNum" sz="quarter" idx="12"/>
          </p:nvPr>
        </p:nvSpPr>
        <p:spPr/>
        <p:txBody>
          <a:bodyPr/>
          <a:lstStyle/>
          <a:p>
            <a:fld id="{0A1334B5-FE43-4EDD-92A6-41EF220242E0}" type="slidenum">
              <a:rPr lang="en-IN" smtClean="0"/>
              <a:t>‹#›</a:t>
            </a:fld>
            <a:endParaRPr lang="en-IN"/>
          </a:p>
        </p:txBody>
      </p:sp>
    </p:spTree>
    <p:extLst>
      <p:ext uri="{BB962C8B-B14F-4D97-AF65-F5344CB8AC3E}">
        <p14:creationId xmlns:p14="http://schemas.microsoft.com/office/powerpoint/2010/main" val="1420994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65F19-6900-388E-7858-685D1DF380A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931BEF7-6863-23C2-1C3D-579E95DDFF53}"/>
              </a:ext>
            </a:extLst>
          </p:cNvPr>
          <p:cNvSpPr>
            <a:spLocks noGrp="1"/>
          </p:cNvSpPr>
          <p:nvPr>
            <p:ph type="dt" sz="half" idx="10"/>
          </p:nvPr>
        </p:nvSpPr>
        <p:spPr/>
        <p:txBody>
          <a:bodyPr/>
          <a:lstStyle/>
          <a:p>
            <a:fld id="{40D126DB-736F-4EEB-83BE-BB08A28A5BDA}" type="datetimeFigureOut">
              <a:rPr lang="en-IN" smtClean="0"/>
              <a:t>29-11-2022</a:t>
            </a:fld>
            <a:endParaRPr lang="en-IN"/>
          </a:p>
        </p:txBody>
      </p:sp>
      <p:sp>
        <p:nvSpPr>
          <p:cNvPr id="4" name="Footer Placeholder 3">
            <a:extLst>
              <a:ext uri="{FF2B5EF4-FFF2-40B4-BE49-F238E27FC236}">
                <a16:creationId xmlns:a16="http://schemas.microsoft.com/office/drawing/2014/main" id="{FE1AB33D-93AC-0C55-C3F0-74643AC2F6B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0C43954-8B70-02BB-815E-C8BEEC7F7A8C}"/>
              </a:ext>
            </a:extLst>
          </p:cNvPr>
          <p:cNvSpPr>
            <a:spLocks noGrp="1"/>
          </p:cNvSpPr>
          <p:nvPr>
            <p:ph type="sldNum" sz="quarter" idx="12"/>
          </p:nvPr>
        </p:nvSpPr>
        <p:spPr/>
        <p:txBody>
          <a:bodyPr/>
          <a:lstStyle/>
          <a:p>
            <a:fld id="{0A1334B5-FE43-4EDD-92A6-41EF220242E0}" type="slidenum">
              <a:rPr lang="en-IN" smtClean="0"/>
              <a:t>‹#›</a:t>
            </a:fld>
            <a:endParaRPr lang="en-IN"/>
          </a:p>
        </p:txBody>
      </p:sp>
    </p:spTree>
    <p:extLst>
      <p:ext uri="{BB962C8B-B14F-4D97-AF65-F5344CB8AC3E}">
        <p14:creationId xmlns:p14="http://schemas.microsoft.com/office/powerpoint/2010/main" val="3831829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0349A-C032-A604-7395-B56D111B4E94}"/>
              </a:ext>
            </a:extLst>
          </p:cNvPr>
          <p:cNvSpPr>
            <a:spLocks noGrp="1"/>
          </p:cNvSpPr>
          <p:nvPr>
            <p:ph type="dt" sz="half" idx="10"/>
          </p:nvPr>
        </p:nvSpPr>
        <p:spPr/>
        <p:txBody>
          <a:bodyPr/>
          <a:lstStyle/>
          <a:p>
            <a:fld id="{40D126DB-736F-4EEB-83BE-BB08A28A5BDA}" type="datetimeFigureOut">
              <a:rPr lang="en-IN" smtClean="0"/>
              <a:t>29-11-2022</a:t>
            </a:fld>
            <a:endParaRPr lang="en-IN"/>
          </a:p>
        </p:txBody>
      </p:sp>
      <p:sp>
        <p:nvSpPr>
          <p:cNvPr id="3" name="Footer Placeholder 2">
            <a:extLst>
              <a:ext uri="{FF2B5EF4-FFF2-40B4-BE49-F238E27FC236}">
                <a16:creationId xmlns:a16="http://schemas.microsoft.com/office/drawing/2014/main" id="{9E22DB34-CE50-AAF6-7F83-E792AF286E8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41D1AD4-7A75-5C86-7619-5450CBA64486}"/>
              </a:ext>
            </a:extLst>
          </p:cNvPr>
          <p:cNvSpPr>
            <a:spLocks noGrp="1"/>
          </p:cNvSpPr>
          <p:nvPr>
            <p:ph type="sldNum" sz="quarter" idx="12"/>
          </p:nvPr>
        </p:nvSpPr>
        <p:spPr/>
        <p:txBody>
          <a:bodyPr/>
          <a:lstStyle/>
          <a:p>
            <a:fld id="{0A1334B5-FE43-4EDD-92A6-41EF220242E0}" type="slidenum">
              <a:rPr lang="en-IN" smtClean="0"/>
              <a:t>‹#›</a:t>
            </a:fld>
            <a:endParaRPr lang="en-IN"/>
          </a:p>
        </p:txBody>
      </p:sp>
    </p:spTree>
    <p:extLst>
      <p:ext uri="{BB962C8B-B14F-4D97-AF65-F5344CB8AC3E}">
        <p14:creationId xmlns:p14="http://schemas.microsoft.com/office/powerpoint/2010/main" val="10325090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B148D-074A-FF8E-755E-A89F317968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B2585A7-1A67-1DB8-04AB-891A69EBB8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A342C79-3E6E-787E-E120-9F75A42F37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43EBB8-8A75-B775-5403-66070AE00A8C}"/>
              </a:ext>
            </a:extLst>
          </p:cNvPr>
          <p:cNvSpPr>
            <a:spLocks noGrp="1"/>
          </p:cNvSpPr>
          <p:nvPr>
            <p:ph type="dt" sz="half" idx="10"/>
          </p:nvPr>
        </p:nvSpPr>
        <p:spPr/>
        <p:txBody>
          <a:bodyPr/>
          <a:lstStyle/>
          <a:p>
            <a:fld id="{40D126DB-736F-4EEB-83BE-BB08A28A5BDA}" type="datetimeFigureOut">
              <a:rPr lang="en-IN" smtClean="0"/>
              <a:t>29-11-2022</a:t>
            </a:fld>
            <a:endParaRPr lang="en-IN"/>
          </a:p>
        </p:txBody>
      </p:sp>
      <p:sp>
        <p:nvSpPr>
          <p:cNvPr id="6" name="Footer Placeholder 5">
            <a:extLst>
              <a:ext uri="{FF2B5EF4-FFF2-40B4-BE49-F238E27FC236}">
                <a16:creationId xmlns:a16="http://schemas.microsoft.com/office/drawing/2014/main" id="{03E4F7A6-E3D1-C453-780F-86D60AEC67A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7CAE623-E9B3-4572-EFE1-26659F7E034E}"/>
              </a:ext>
            </a:extLst>
          </p:cNvPr>
          <p:cNvSpPr>
            <a:spLocks noGrp="1"/>
          </p:cNvSpPr>
          <p:nvPr>
            <p:ph type="sldNum" sz="quarter" idx="12"/>
          </p:nvPr>
        </p:nvSpPr>
        <p:spPr/>
        <p:txBody>
          <a:bodyPr/>
          <a:lstStyle/>
          <a:p>
            <a:fld id="{0A1334B5-FE43-4EDD-92A6-41EF220242E0}" type="slidenum">
              <a:rPr lang="en-IN" smtClean="0"/>
              <a:t>‹#›</a:t>
            </a:fld>
            <a:endParaRPr lang="en-IN"/>
          </a:p>
        </p:txBody>
      </p:sp>
    </p:spTree>
    <p:extLst>
      <p:ext uri="{BB962C8B-B14F-4D97-AF65-F5344CB8AC3E}">
        <p14:creationId xmlns:p14="http://schemas.microsoft.com/office/powerpoint/2010/main" val="780414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DE901-9DBC-A75B-836E-0DF0392893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30D0B57-5EEE-77D4-F98A-ECFCFECFC7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71150F4-2724-4C4E-DD49-102323D048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DA54EC-B0C1-B4F9-740F-BDD4F23CE89E}"/>
              </a:ext>
            </a:extLst>
          </p:cNvPr>
          <p:cNvSpPr>
            <a:spLocks noGrp="1"/>
          </p:cNvSpPr>
          <p:nvPr>
            <p:ph type="dt" sz="half" idx="10"/>
          </p:nvPr>
        </p:nvSpPr>
        <p:spPr/>
        <p:txBody>
          <a:bodyPr/>
          <a:lstStyle/>
          <a:p>
            <a:fld id="{40D126DB-736F-4EEB-83BE-BB08A28A5BDA}" type="datetimeFigureOut">
              <a:rPr lang="en-IN" smtClean="0"/>
              <a:t>29-11-2022</a:t>
            </a:fld>
            <a:endParaRPr lang="en-IN"/>
          </a:p>
        </p:txBody>
      </p:sp>
      <p:sp>
        <p:nvSpPr>
          <p:cNvPr id="6" name="Footer Placeholder 5">
            <a:extLst>
              <a:ext uri="{FF2B5EF4-FFF2-40B4-BE49-F238E27FC236}">
                <a16:creationId xmlns:a16="http://schemas.microsoft.com/office/drawing/2014/main" id="{A32E9944-3B97-3BEA-9C15-8139FC65657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D9E9A24-4502-130B-6F79-D6EFCAF26A85}"/>
              </a:ext>
            </a:extLst>
          </p:cNvPr>
          <p:cNvSpPr>
            <a:spLocks noGrp="1"/>
          </p:cNvSpPr>
          <p:nvPr>
            <p:ph type="sldNum" sz="quarter" idx="12"/>
          </p:nvPr>
        </p:nvSpPr>
        <p:spPr/>
        <p:txBody>
          <a:bodyPr/>
          <a:lstStyle/>
          <a:p>
            <a:fld id="{0A1334B5-FE43-4EDD-92A6-41EF220242E0}" type="slidenum">
              <a:rPr lang="en-IN" smtClean="0"/>
              <a:t>‹#›</a:t>
            </a:fld>
            <a:endParaRPr lang="en-IN"/>
          </a:p>
        </p:txBody>
      </p:sp>
    </p:spTree>
    <p:extLst>
      <p:ext uri="{BB962C8B-B14F-4D97-AF65-F5344CB8AC3E}">
        <p14:creationId xmlns:p14="http://schemas.microsoft.com/office/powerpoint/2010/main" val="13054951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DAFEF6-24EF-14E2-36EE-57103359BD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C474682-3D93-FDD4-0158-F7F1A5F19B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D8CD945-DAB4-799F-D1AA-025D3311C4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126DB-736F-4EEB-83BE-BB08A28A5BDA}" type="datetimeFigureOut">
              <a:rPr lang="en-IN" smtClean="0"/>
              <a:t>29-11-2022</a:t>
            </a:fld>
            <a:endParaRPr lang="en-IN"/>
          </a:p>
        </p:txBody>
      </p:sp>
      <p:sp>
        <p:nvSpPr>
          <p:cNvPr id="5" name="Footer Placeholder 4">
            <a:extLst>
              <a:ext uri="{FF2B5EF4-FFF2-40B4-BE49-F238E27FC236}">
                <a16:creationId xmlns:a16="http://schemas.microsoft.com/office/drawing/2014/main" id="{C2F61C3D-B363-A9AF-0DB1-E01BBB4768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D173D2B-2C9C-D1A7-64AC-87D64F2CBC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1334B5-FE43-4EDD-92A6-41EF220242E0}" type="slidenum">
              <a:rPr lang="en-IN" smtClean="0"/>
              <a:t>‹#›</a:t>
            </a:fld>
            <a:endParaRPr lang="en-IN"/>
          </a:p>
        </p:txBody>
      </p:sp>
    </p:spTree>
    <p:extLst>
      <p:ext uri="{BB962C8B-B14F-4D97-AF65-F5344CB8AC3E}">
        <p14:creationId xmlns:p14="http://schemas.microsoft.com/office/powerpoint/2010/main" val="19457882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26.emf"/><Relationship Id="rId4" Type="http://schemas.openxmlformats.org/officeDocument/2006/relationships/image" Target="../media/image25.emf"/></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36.emf"/><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62D01-9FDC-54B8-8678-D900AAACB07A}"/>
              </a:ext>
            </a:extLst>
          </p:cNvPr>
          <p:cNvSpPr>
            <a:spLocks noGrp="1"/>
          </p:cNvSpPr>
          <p:nvPr>
            <p:ph type="ctrTitle"/>
          </p:nvPr>
        </p:nvSpPr>
        <p:spPr>
          <a:xfrm>
            <a:off x="914401" y="1847653"/>
            <a:ext cx="11151908" cy="1687995"/>
          </a:xfrm>
        </p:spPr>
        <p:txBody>
          <a:bodyPr>
            <a:normAutofit fontScale="90000"/>
          </a:bodyPr>
          <a:lstStyle/>
          <a:p>
            <a:r>
              <a:rPr lang="en-US" sz="4400" b="1" dirty="0"/>
              <a:t>UNIVERSAL HUMAN VALUES (UHV38)</a:t>
            </a:r>
            <a:br>
              <a:rPr lang="en-US" sz="4400" b="1" dirty="0"/>
            </a:br>
            <a:br>
              <a:rPr lang="en-US" sz="4400" b="1" dirty="0"/>
            </a:br>
            <a:r>
              <a:rPr lang="en-US" sz="4400" b="1" dirty="0"/>
              <a:t>Unit 2: Understanding Harmony in the Human Being</a:t>
            </a:r>
            <a:endParaRPr lang="en-IN" b="1" dirty="0"/>
          </a:p>
        </p:txBody>
      </p:sp>
      <p:pic>
        <p:nvPicPr>
          <p:cNvPr id="4" name="Picture 3">
            <a:extLst>
              <a:ext uri="{FF2B5EF4-FFF2-40B4-BE49-F238E27FC236}">
                <a16:creationId xmlns:a16="http://schemas.microsoft.com/office/drawing/2014/main" id="{80DA3407-D965-1AC4-9D76-077E6D697488}"/>
              </a:ext>
            </a:extLst>
          </p:cNvPr>
          <p:cNvPicPr>
            <a:picLocks noChangeAspect="1"/>
          </p:cNvPicPr>
          <p:nvPr/>
        </p:nvPicPr>
        <p:blipFill>
          <a:blip r:embed="rId2"/>
          <a:stretch>
            <a:fillRect/>
          </a:stretch>
        </p:blipFill>
        <p:spPr>
          <a:xfrm>
            <a:off x="9455084" y="0"/>
            <a:ext cx="2736915" cy="923827"/>
          </a:xfrm>
          <a:prstGeom prst="rect">
            <a:avLst/>
          </a:prstGeom>
        </p:spPr>
      </p:pic>
    </p:spTree>
    <p:extLst>
      <p:ext uri="{BB962C8B-B14F-4D97-AF65-F5344CB8AC3E}">
        <p14:creationId xmlns:p14="http://schemas.microsoft.com/office/powerpoint/2010/main" val="2813102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681038"/>
            <a:ext cx="11180975" cy="855532"/>
          </a:xfrm>
        </p:spPr>
        <p:txBody>
          <a:bodyPr>
            <a:noAutofit/>
          </a:bodyPr>
          <a:lstStyle/>
          <a:p>
            <a:r>
              <a:rPr lang="en-US" sz="2800" b="1" dirty="0"/>
              <a:t>TOPIC 2: Understanding the needs of Self (‘I’) and ‘Body’ – </a:t>
            </a:r>
            <a:r>
              <a:rPr lang="en-US" sz="2800" b="1" dirty="0" err="1"/>
              <a:t>Sukh</a:t>
            </a:r>
            <a:r>
              <a:rPr lang="en-US" sz="2800" b="1" dirty="0"/>
              <a:t> and Suvidha</a:t>
            </a:r>
            <a:endParaRPr lang="en-IN" sz="2800" b="1" dirty="0"/>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536570"/>
            <a:ext cx="8334081" cy="4883084"/>
          </a:xfrm>
        </p:spPr>
        <p:txBody>
          <a:bodyPr>
            <a:normAutofit/>
          </a:bodyPr>
          <a:lstStyle/>
          <a:p>
            <a:pPr algn="just">
              <a:lnSpc>
                <a:spcPct val="100000"/>
              </a:lnSpc>
              <a:spcBef>
                <a:spcPts val="0"/>
              </a:spcBef>
            </a:pPr>
            <a:r>
              <a:rPr lang="en-US" sz="2400" dirty="0" err="1"/>
              <a:t>Sukh</a:t>
            </a:r>
            <a:r>
              <a:rPr lang="en-US" sz="2400" dirty="0"/>
              <a:t> means happiness which is the opposite to Dukh </a:t>
            </a:r>
          </a:p>
          <a:p>
            <a:pPr algn="just">
              <a:lnSpc>
                <a:spcPct val="100000"/>
              </a:lnSpc>
              <a:spcBef>
                <a:spcPts val="0"/>
              </a:spcBef>
            </a:pPr>
            <a:r>
              <a:rPr lang="en-US" sz="2400" dirty="0"/>
              <a:t>Suvidha means comfort which is the opposite of Aa – Suvidha</a:t>
            </a:r>
          </a:p>
          <a:p>
            <a:pPr algn="just">
              <a:lnSpc>
                <a:spcPct val="100000"/>
              </a:lnSpc>
              <a:spcBef>
                <a:spcPts val="0"/>
              </a:spcBef>
            </a:pPr>
            <a:r>
              <a:rPr lang="en-US" sz="2400" dirty="0"/>
              <a:t>By nature, man is fond off comfort and happiness, so he goes on making desires and ambitions one after the other to enjoy more in life</a:t>
            </a:r>
          </a:p>
          <a:p>
            <a:pPr algn="just">
              <a:lnSpc>
                <a:spcPct val="100000"/>
              </a:lnSpc>
              <a:spcBef>
                <a:spcPts val="0"/>
              </a:spcBef>
            </a:pPr>
            <a:r>
              <a:rPr lang="en-US" sz="2400" dirty="0" err="1"/>
              <a:t>Sukh</a:t>
            </a:r>
            <a:r>
              <a:rPr lang="en-US" sz="2400" dirty="0"/>
              <a:t> depends upon our thinking, so many times we are surrounded by  materialistic possessions but feel unsatisfied</a:t>
            </a:r>
          </a:p>
          <a:p>
            <a:pPr algn="just">
              <a:lnSpc>
                <a:spcPct val="100000"/>
              </a:lnSpc>
              <a:spcBef>
                <a:spcPts val="0"/>
              </a:spcBef>
            </a:pPr>
            <a:r>
              <a:rPr lang="en-US" sz="2400" dirty="0"/>
              <a:t>People think that their happiness depends upon Suvidha (facilities) but is it not so; our happiness depends upon our thinking or our mental satisfaction</a:t>
            </a:r>
          </a:p>
          <a:p>
            <a:pPr algn="just">
              <a:lnSpc>
                <a:spcPct val="100000"/>
              </a:lnSpc>
              <a:spcBef>
                <a:spcPts val="0"/>
              </a:spcBef>
            </a:pPr>
            <a:r>
              <a:rPr lang="en-US" sz="2400" dirty="0"/>
              <a:t>The modern man considers “Suvidha” as the main mission of life, and always try to extract more and more money to satisfy his whim and give happiness to family</a:t>
            </a:r>
            <a:endParaRPr lang="en-IN" sz="2400"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6" name="Picture 5">
            <a:extLst>
              <a:ext uri="{FF2B5EF4-FFF2-40B4-BE49-F238E27FC236}">
                <a16:creationId xmlns:a16="http://schemas.microsoft.com/office/drawing/2014/main" id="{9F1FDD35-F303-B2CA-7F50-0482266B4BD7}"/>
              </a:ext>
            </a:extLst>
          </p:cNvPr>
          <p:cNvPicPr>
            <a:picLocks noChangeAspect="1"/>
          </p:cNvPicPr>
          <p:nvPr/>
        </p:nvPicPr>
        <p:blipFill>
          <a:blip r:embed="rId3"/>
          <a:stretch>
            <a:fillRect/>
          </a:stretch>
        </p:blipFill>
        <p:spPr>
          <a:xfrm>
            <a:off x="9277350" y="1536570"/>
            <a:ext cx="2905125" cy="1743075"/>
          </a:xfrm>
          <a:prstGeom prst="rect">
            <a:avLst/>
          </a:prstGeom>
        </p:spPr>
      </p:pic>
      <p:pic>
        <p:nvPicPr>
          <p:cNvPr id="7" name="Picture 6">
            <a:extLst>
              <a:ext uri="{FF2B5EF4-FFF2-40B4-BE49-F238E27FC236}">
                <a16:creationId xmlns:a16="http://schemas.microsoft.com/office/drawing/2014/main" id="{DA8474F8-437F-D442-958F-0AF66DE65036}"/>
              </a:ext>
            </a:extLst>
          </p:cNvPr>
          <p:cNvPicPr>
            <a:picLocks noChangeAspect="1"/>
          </p:cNvPicPr>
          <p:nvPr/>
        </p:nvPicPr>
        <p:blipFill>
          <a:blip r:embed="rId4"/>
          <a:stretch>
            <a:fillRect/>
          </a:stretch>
        </p:blipFill>
        <p:spPr>
          <a:xfrm>
            <a:off x="9277350" y="5022721"/>
            <a:ext cx="2905125" cy="1854330"/>
          </a:xfrm>
          <a:prstGeom prst="rect">
            <a:avLst/>
          </a:prstGeom>
        </p:spPr>
      </p:pic>
      <p:pic>
        <p:nvPicPr>
          <p:cNvPr id="8" name="Picture 7">
            <a:extLst>
              <a:ext uri="{FF2B5EF4-FFF2-40B4-BE49-F238E27FC236}">
                <a16:creationId xmlns:a16="http://schemas.microsoft.com/office/drawing/2014/main" id="{7EA7C8C3-A175-F11F-DC44-22D87AC9D56C}"/>
              </a:ext>
            </a:extLst>
          </p:cNvPr>
          <p:cNvPicPr>
            <a:picLocks noChangeAspect="1"/>
          </p:cNvPicPr>
          <p:nvPr/>
        </p:nvPicPr>
        <p:blipFill>
          <a:blip r:embed="rId5"/>
          <a:stretch>
            <a:fillRect/>
          </a:stretch>
        </p:blipFill>
        <p:spPr>
          <a:xfrm>
            <a:off x="9277350" y="3241545"/>
            <a:ext cx="2905125" cy="1781176"/>
          </a:xfrm>
          <a:prstGeom prst="rect">
            <a:avLst/>
          </a:prstGeom>
        </p:spPr>
      </p:pic>
    </p:spTree>
    <p:extLst>
      <p:ext uri="{BB962C8B-B14F-4D97-AF65-F5344CB8AC3E}">
        <p14:creationId xmlns:p14="http://schemas.microsoft.com/office/powerpoint/2010/main" val="4139144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par>
                                <p:cTn id="8" presetID="6" presetClass="entr" presetSubtype="16"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circle(in)">
                                      <p:cBhvr>
                                        <p:cTn id="10" dur="2000"/>
                                        <p:tgtEl>
                                          <p:spTgt spid="8"/>
                                        </p:tgtEl>
                                      </p:cBhvr>
                                    </p:animEffect>
                                  </p:childTnLst>
                                </p:cTn>
                              </p:par>
                              <p:par>
                                <p:cTn id="11" presetID="6" presetClass="entr" presetSubtype="16"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circle(in)">
                                      <p:cBhvr>
                                        <p:cTn id="13"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681038"/>
            <a:ext cx="11180975" cy="855532"/>
          </a:xfrm>
        </p:spPr>
        <p:txBody>
          <a:bodyPr>
            <a:noAutofit/>
          </a:bodyPr>
          <a:lstStyle/>
          <a:p>
            <a:r>
              <a:rPr lang="en-US" sz="2800" b="1" dirty="0"/>
              <a:t>TOPIC 2: Understanding the needs of Self (‘I’) and ‘Body’ – </a:t>
            </a:r>
            <a:r>
              <a:rPr lang="en-US" sz="2800" b="1" dirty="0" err="1"/>
              <a:t>Sukh</a:t>
            </a:r>
            <a:r>
              <a:rPr lang="en-US" sz="2800" b="1" dirty="0"/>
              <a:t> and Suvidha</a:t>
            </a:r>
            <a:endParaRPr lang="en-IN" sz="2800" b="1" dirty="0"/>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536570"/>
            <a:ext cx="8334081" cy="4883084"/>
          </a:xfrm>
        </p:spPr>
        <p:txBody>
          <a:bodyPr>
            <a:normAutofit/>
          </a:bodyPr>
          <a:lstStyle/>
          <a:p>
            <a:pPr marL="0" indent="0" algn="just">
              <a:lnSpc>
                <a:spcPct val="100000"/>
              </a:lnSpc>
              <a:buNone/>
            </a:pPr>
            <a:r>
              <a:rPr lang="en-US" sz="2200" b="1" dirty="0"/>
              <a:t>Needs of Human Beings:</a:t>
            </a:r>
            <a:endParaRPr lang="en-US" sz="2200" dirty="0"/>
          </a:p>
          <a:p>
            <a:pPr marL="342900" indent="-342900" algn="just">
              <a:lnSpc>
                <a:spcPct val="100000"/>
              </a:lnSpc>
              <a:buFont typeface="+mj-lt"/>
              <a:buAutoNum type="arabicPeriod"/>
            </a:pPr>
            <a:r>
              <a:rPr lang="en-US" sz="2200" b="1" dirty="0"/>
              <a:t>Physiological Needs: </a:t>
            </a:r>
            <a:r>
              <a:rPr lang="en-US" sz="2200" dirty="0"/>
              <a:t>Breathing, Food, Clothing, Shelter, Sound Sleep, Mental Satisfaction </a:t>
            </a:r>
          </a:p>
          <a:p>
            <a:pPr marL="342900" indent="-342900" algn="just">
              <a:lnSpc>
                <a:spcPct val="100000"/>
              </a:lnSpc>
              <a:buFont typeface="+mj-lt"/>
              <a:buAutoNum type="arabicPeriod"/>
            </a:pPr>
            <a:r>
              <a:rPr lang="en-US" sz="2200" b="1" dirty="0"/>
              <a:t>Safety &amp; Security Needs: </a:t>
            </a:r>
            <a:r>
              <a:rPr lang="en-US" sz="2200" dirty="0"/>
              <a:t>Personal Security, Financial Security, Health &amp; Well-being, Accidents/illness, and their adverse impacts </a:t>
            </a:r>
          </a:p>
          <a:p>
            <a:pPr marL="342900" indent="-342900" algn="just">
              <a:lnSpc>
                <a:spcPct val="100000"/>
              </a:lnSpc>
              <a:buFont typeface="+mj-lt"/>
              <a:buAutoNum type="arabicPeriod"/>
            </a:pPr>
            <a:r>
              <a:rPr lang="en-US" sz="2200" b="1" dirty="0"/>
              <a:t>Love and belonging: </a:t>
            </a:r>
            <a:r>
              <a:rPr lang="en-US" sz="2200" dirty="0"/>
              <a:t>Friendship, Intimacy, Family (Good &amp; Supportive), and Sense of belonging among large social groups (clubs, office culture, religious groups, professional organizations) or small groups (family members, intimate partners, close colleagues)</a:t>
            </a:r>
          </a:p>
          <a:p>
            <a:pPr marL="342900" indent="-342900" algn="just">
              <a:lnSpc>
                <a:spcPct val="100000"/>
              </a:lnSpc>
              <a:buFont typeface="+mj-lt"/>
              <a:buAutoNum type="arabicPeriod"/>
            </a:pPr>
            <a:r>
              <a:rPr lang="en-US" sz="2200" b="1" dirty="0"/>
              <a:t>Esteem: </a:t>
            </a:r>
            <a:r>
              <a:rPr lang="en-US" sz="2200" dirty="0"/>
              <a:t>Have self-esteem and self-respect, be accepted and valued by others, engage themselves to gain recognition, a sense of contribution</a:t>
            </a:r>
            <a:endParaRPr lang="en-IN" sz="2200"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5" name="Picture 4">
            <a:extLst>
              <a:ext uri="{FF2B5EF4-FFF2-40B4-BE49-F238E27FC236}">
                <a16:creationId xmlns:a16="http://schemas.microsoft.com/office/drawing/2014/main" id="{7A9BF8C5-F4CD-9C99-84F7-02793DA44F92}"/>
              </a:ext>
            </a:extLst>
          </p:cNvPr>
          <p:cNvPicPr>
            <a:picLocks noChangeAspect="1"/>
          </p:cNvPicPr>
          <p:nvPr/>
        </p:nvPicPr>
        <p:blipFill>
          <a:blip r:embed="rId3"/>
          <a:stretch>
            <a:fillRect/>
          </a:stretch>
        </p:blipFill>
        <p:spPr>
          <a:xfrm>
            <a:off x="9172280" y="1933575"/>
            <a:ext cx="3019720" cy="3543300"/>
          </a:xfrm>
          <a:prstGeom prst="rect">
            <a:avLst/>
          </a:prstGeom>
        </p:spPr>
      </p:pic>
    </p:spTree>
    <p:extLst>
      <p:ext uri="{BB962C8B-B14F-4D97-AF65-F5344CB8AC3E}">
        <p14:creationId xmlns:p14="http://schemas.microsoft.com/office/powerpoint/2010/main" val="3498627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anim calcmode="lin" valueType="num">
                                      <p:cBhvr>
                                        <p:cTn id="8" dur="2000" fill="hold"/>
                                        <p:tgtEl>
                                          <p:spTgt spid="5"/>
                                        </p:tgtEl>
                                        <p:attrNameLst>
                                          <p:attrName>ppt_w</p:attrName>
                                        </p:attrNameLst>
                                      </p:cBhvr>
                                      <p:tavLst>
                                        <p:tav tm="0" fmla="#ppt_w*sin(2.5*pi*$)">
                                          <p:val>
                                            <p:fltVal val="0"/>
                                          </p:val>
                                        </p:tav>
                                        <p:tav tm="100000">
                                          <p:val>
                                            <p:fltVal val="1"/>
                                          </p:val>
                                        </p:tav>
                                      </p:tavLst>
                                    </p:anim>
                                    <p:anim calcmode="lin" valueType="num">
                                      <p:cBhvr>
                                        <p:cTn id="9" dur="20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1015491"/>
            <a:ext cx="11180975" cy="403095"/>
          </a:xfrm>
        </p:spPr>
        <p:txBody>
          <a:bodyPr>
            <a:noAutofit/>
          </a:bodyPr>
          <a:lstStyle/>
          <a:p>
            <a:r>
              <a:rPr lang="en-US" sz="2800" b="1" dirty="0"/>
              <a:t>TOPIC 3: Understanding the Body as an Instrument of ‘I’ (I being the doer, seer and enjoyer)</a:t>
            </a:r>
            <a:br>
              <a:rPr lang="en-US" sz="2800" dirty="0"/>
            </a:br>
            <a:endParaRPr lang="en-IN" sz="2800" b="1" dirty="0"/>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304801" y="1280938"/>
            <a:ext cx="9330811" cy="4883084"/>
          </a:xfrm>
        </p:spPr>
        <p:txBody>
          <a:bodyPr>
            <a:noAutofit/>
          </a:bodyPr>
          <a:lstStyle/>
          <a:p>
            <a:pPr algn="just">
              <a:lnSpc>
                <a:spcPct val="100000"/>
              </a:lnSpc>
              <a:spcBef>
                <a:spcPts val="0"/>
              </a:spcBef>
            </a:pPr>
            <a:r>
              <a:rPr lang="en-US" sz="2200" b="1" dirty="0"/>
              <a:t>Body and ‘I’ are two separate entities</a:t>
            </a:r>
          </a:p>
          <a:p>
            <a:pPr algn="just">
              <a:lnSpc>
                <a:spcPct val="100000"/>
              </a:lnSpc>
              <a:spcBef>
                <a:spcPts val="0"/>
              </a:spcBef>
            </a:pPr>
            <a:r>
              <a:rPr lang="en-US" sz="2200" dirty="0"/>
              <a:t>It is “I” who has to take the decisions for the body. It is “I” who decides to eat and thus, passes the information to the body. </a:t>
            </a:r>
            <a:r>
              <a:rPr lang="en-US" sz="2200" dirty="0">
                <a:solidFill>
                  <a:srgbClr val="FF0000"/>
                </a:solidFill>
              </a:rPr>
              <a:t>Ex: </a:t>
            </a:r>
            <a:r>
              <a:rPr lang="en-US" sz="2200" dirty="0"/>
              <a:t>The moment “I” chose to take food, the body shall eat food. The food shall be picked, chewed, and then swallowed by the body</a:t>
            </a:r>
          </a:p>
          <a:p>
            <a:pPr algn="just">
              <a:lnSpc>
                <a:spcPct val="100000"/>
              </a:lnSpc>
              <a:spcBef>
                <a:spcPts val="0"/>
              </a:spcBef>
            </a:pPr>
            <a:r>
              <a:rPr lang="en-US" sz="2200" dirty="0"/>
              <a:t>Similarly, “I” decide to take a rest to ensure adequate regaining of energy, then the body shall go to bed and will take rest. This is used as an instrument of “I”</a:t>
            </a:r>
          </a:p>
          <a:p>
            <a:pPr marL="0" indent="0" algn="just">
              <a:lnSpc>
                <a:spcPct val="100000"/>
              </a:lnSpc>
              <a:spcBef>
                <a:spcPts val="0"/>
              </a:spcBef>
              <a:buNone/>
            </a:pPr>
            <a:r>
              <a:rPr lang="en-US" sz="2200" b="1" dirty="0"/>
              <a:t>“I Am doer (</a:t>
            </a:r>
            <a:r>
              <a:rPr lang="en-US" sz="2200" b="1" dirty="0" err="1"/>
              <a:t>karta</a:t>
            </a:r>
            <a:r>
              <a:rPr lang="en-US" sz="2200" b="1" dirty="0"/>
              <a:t>)” : </a:t>
            </a:r>
          </a:p>
          <a:p>
            <a:pPr marL="0" indent="0" algn="just">
              <a:lnSpc>
                <a:spcPct val="100000"/>
              </a:lnSpc>
              <a:spcBef>
                <a:spcPts val="0"/>
              </a:spcBef>
              <a:buNone/>
            </a:pPr>
            <a:r>
              <a:rPr lang="en-US" sz="2200" dirty="0"/>
              <a:t>When we are performing a certain action, we are similarly engaged in the activity of “doing” something </a:t>
            </a:r>
            <a:r>
              <a:rPr lang="en-US" sz="2200" dirty="0">
                <a:solidFill>
                  <a:srgbClr val="FF0000"/>
                </a:solidFill>
              </a:rPr>
              <a:t>Ex: </a:t>
            </a:r>
            <a:r>
              <a:rPr lang="en-US" sz="2200" dirty="0"/>
              <a:t>I am dialing the phone to a friend if someone asks me “who is doing this and that?”, the answer shall be “I am doing”. In fact, “I” consciousness is done through the instrument of the body and performs certain functions like picking up the phone, seeing the number, and then dialing. This “I” consciousness is the doer or </a:t>
            </a:r>
            <a:r>
              <a:rPr lang="en-US" sz="2200" dirty="0" err="1"/>
              <a:t>karta</a:t>
            </a:r>
            <a:r>
              <a:rPr lang="en-US" sz="2200" dirty="0"/>
              <a:t>. Anything that I have seen once and understand, then I will be the one to make a decision on what is to be done and What not has to be done</a:t>
            </a:r>
          </a:p>
          <a:p>
            <a:pPr marL="0" indent="0" algn="just">
              <a:lnSpc>
                <a:spcPct val="100000"/>
              </a:lnSpc>
              <a:spcBef>
                <a:spcPts val="0"/>
              </a:spcBef>
              <a:buNone/>
            </a:pPr>
            <a:endParaRPr lang="en-US" sz="2200" b="1" dirty="0"/>
          </a:p>
          <a:p>
            <a:pPr marL="0" indent="0" algn="just">
              <a:lnSpc>
                <a:spcPct val="100000"/>
              </a:lnSpc>
              <a:spcBef>
                <a:spcPts val="0"/>
              </a:spcBef>
              <a:buNone/>
            </a:pPr>
            <a:endParaRPr lang="en-IN" sz="2200"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7" name="Picture 6">
            <a:extLst>
              <a:ext uri="{FF2B5EF4-FFF2-40B4-BE49-F238E27FC236}">
                <a16:creationId xmlns:a16="http://schemas.microsoft.com/office/drawing/2014/main" id="{B29F632A-A1B0-5334-7A19-CC039C324166}"/>
              </a:ext>
            </a:extLst>
          </p:cNvPr>
          <p:cNvPicPr>
            <a:picLocks noChangeAspect="1"/>
          </p:cNvPicPr>
          <p:nvPr/>
        </p:nvPicPr>
        <p:blipFill>
          <a:blip r:embed="rId3"/>
          <a:stretch>
            <a:fillRect/>
          </a:stretch>
        </p:blipFill>
        <p:spPr>
          <a:xfrm>
            <a:off x="9635612" y="1323950"/>
            <a:ext cx="2556387" cy="2757020"/>
          </a:xfrm>
          <a:prstGeom prst="rect">
            <a:avLst/>
          </a:prstGeom>
        </p:spPr>
      </p:pic>
      <p:pic>
        <p:nvPicPr>
          <p:cNvPr id="8" name="Picture 7">
            <a:extLst>
              <a:ext uri="{FF2B5EF4-FFF2-40B4-BE49-F238E27FC236}">
                <a16:creationId xmlns:a16="http://schemas.microsoft.com/office/drawing/2014/main" id="{814E5215-2304-08ED-D073-F21F0F9372AD}"/>
              </a:ext>
            </a:extLst>
          </p:cNvPr>
          <p:cNvPicPr>
            <a:picLocks noChangeAspect="1"/>
          </p:cNvPicPr>
          <p:nvPr/>
        </p:nvPicPr>
        <p:blipFill>
          <a:blip r:embed="rId4"/>
          <a:stretch>
            <a:fillRect/>
          </a:stretch>
        </p:blipFill>
        <p:spPr>
          <a:xfrm>
            <a:off x="9704438" y="4124326"/>
            <a:ext cx="2487561" cy="2733674"/>
          </a:xfrm>
          <a:prstGeom prst="rect">
            <a:avLst/>
          </a:prstGeom>
        </p:spPr>
      </p:pic>
    </p:spTree>
    <p:extLst>
      <p:ext uri="{BB962C8B-B14F-4D97-AF65-F5344CB8AC3E}">
        <p14:creationId xmlns:p14="http://schemas.microsoft.com/office/powerpoint/2010/main" val="897559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1133475"/>
            <a:ext cx="11180975" cy="403095"/>
          </a:xfrm>
        </p:spPr>
        <p:txBody>
          <a:bodyPr>
            <a:noAutofit/>
          </a:bodyPr>
          <a:lstStyle/>
          <a:p>
            <a:r>
              <a:rPr lang="en-US" sz="2800" b="1" dirty="0"/>
              <a:t>TOPIC 3: Understanding the Body as an Instrument of ‘I’ (I being the doer, seer and enjoyer)</a:t>
            </a:r>
            <a:br>
              <a:rPr lang="en-US" sz="2800" dirty="0"/>
            </a:br>
            <a:endParaRPr lang="en-IN" sz="2800" b="1" dirty="0"/>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536570"/>
            <a:ext cx="8334081" cy="4883084"/>
          </a:xfrm>
        </p:spPr>
        <p:txBody>
          <a:bodyPr>
            <a:noAutofit/>
          </a:bodyPr>
          <a:lstStyle/>
          <a:p>
            <a:pPr marL="0" indent="0" algn="just">
              <a:lnSpc>
                <a:spcPct val="100000"/>
              </a:lnSpc>
              <a:spcBef>
                <a:spcPts val="0"/>
              </a:spcBef>
              <a:buNone/>
            </a:pPr>
            <a:r>
              <a:rPr lang="en-US" sz="2600" dirty="0"/>
              <a:t> </a:t>
            </a:r>
            <a:r>
              <a:rPr lang="en-US" sz="2600" b="1" dirty="0"/>
              <a:t>“I Am seer” : </a:t>
            </a:r>
          </a:p>
          <a:p>
            <a:pPr marL="0" indent="0" algn="just">
              <a:lnSpc>
                <a:spcPct val="100000"/>
              </a:lnSpc>
              <a:spcBef>
                <a:spcPts val="0"/>
              </a:spcBef>
              <a:buNone/>
            </a:pPr>
            <a:r>
              <a:rPr lang="en-US" sz="2600" dirty="0"/>
              <a:t>We are involved in the activities of seeing and understanding when reading a book, watching TV, thinking, or when someone is explaining us. When we see something nice like scenery, then we say “I am Seeing” this will means that our self (I) is seeing through our yes. Eyes are just used as Instruments.</a:t>
            </a:r>
          </a:p>
          <a:p>
            <a:pPr marL="0" indent="0" algn="just">
              <a:lnSpc>
                <a:spcPct val="100000"/>
              </a:lnSpc>
              <a:spcBef>
                <a:spcPts val="0"/>
              </a:spcBef>
              <a:buNone/>
            </a:pPr>
            <a:r>
              <a:rPr lang="en-US" sz="2600" b="1" dirty="0"/>
              <a:t>“I Am enjoyer”</a:t>
            </a:r>
          </a:p>
          <a:p>
            <a:pPr marL="0" indent="0" algn="just">
              <a:lnSpc>
                <a:spcPct val="100000"/>
              </a:lnSpc>
              <a:spcBef>
                <a:spcPts val="0"/>
              </a:spcBef>
              <a:buNone/>
            </a:pPr>
            <a:r>
              <a:rPr lang="en-US" sz="2600" dirty="0"/>
              <a:t>When I look at the scenery and take pictures. I am the one who sees and does so far. When I see the picture, I like it and enjoy it. Thus, a flow is maintained of being seer, doer and enjoyer. In the same way when I eat, I get taste from the tongue</a:t>
            </a:r>
          </a:p>
          <a:p>
            <a:pPr marL="0" indent="0" algn="just">
              <a:lnSpc>
                <a:spcPct val="100000"/>
              </a:lnSpc>
              <a:spcBef>
                <a:spcPts val="0"/>
              </a:spcBef>
              <a:buNone/>
            </a:pPr>
            <a:endParaRPr lang="en-US" sz="2600" b="1" dirty="0"/>
          </a:p>
          <a:p>
            <a:pPr marL="0" indent="0" algn="just">
              <a:lnSpc>
                <a:spcPct val="100000"/>
              </a:lnSpc>
              <a:spcBef>
                <a:spcPts val="0"/>
              </a:spcBef>
              <a:buNone/>
            </a:pPr>
            <a:endParaRPr lang="en-IN" sz="2600"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6" name="Picture 5">
            <a:extLst>
              <a:ext uri="{FF2B5EF4-FFF2-40B4-BE49-F238E27FC236}">
                <a16:creationId xmlns:a16="http://schemas.microsoft.com/office/drawing/2014/main" id="{5CA01783-2E2C-C336-BC92-C8424079A9D3}"/>
              </a:ext>
            </a:extLst>
          </p:cNvPr>
          <p:cNvPicPr>
            <a:picLocks noChangeAspect="1"/>
          </p:cNvPicPr>
          <p:nvPr/>
        </p:nvPicPr>
        <p:blipFill>
          <a:blip r:embed="rId3"/>
          <a:stretch>
            <a:fillRect/>
          </a:stretch>
        </p:blipFill>
        <p:spPr>
          <a:xfrm>
            <a:off x="9172280" y="1431851"/>
            <a:ext cx="3019720" cy="2101924"/>
          </a:xfrm>
          <a:prstGeom prst="rect">
            <a:avLst/>
          </a:prstGeom>
        </p:spPr>
      </p:pic>
      <p:pic>
        <p:nvPicPr>
          <p:cNvPr id="10" name="Picture 9">
            <a:extLst>
              <a:ext uri="{FF2B5EF4-FFF2-40B4-BE49-F238E27FC236}">
                <a16:creationId xmlns:a16="http://schemas.microsoft.com/office/drawing/2014/main" id="{67777ADA-D9B0-0B56-4EA1-DB6B0A620ADF}"/>
              </a:ext>
            </a:extLst>
          </p:cNvPr>
          <p:cNvPicPr>
            <a:picLocks noChangeAspect="1"/>
          </p:cNvPicPr>
          <p:nvPr/>
        </p:nvPicPr>
        <p:blipFill>
          <a:blip r:embed="rId4"/>
          <a:stretch>
            <a:fillRect/>
          </a:stretch>
        </p:blipFill>
        <p:spPr>
          <a:xfrm>
            <a:off x="9172280" y="3486150"/>
            <a:ext cx="3019720" cy="1609725"/>
          </a:xfrm>
          <a:prstGeom prst="rect">
            <a:avLst/>
          </a:prstGeom>
        </p:spPr>
      </p:pic>
      <p:pic>
        <p:nvPicPr>
          <p:cNvPr id="12" name="Picture 11">
            <a:extLst>
              <a:ext uri="{FF2B5EF4-FFF2-40B4-BE49-F238E27FC236}">
                <a16:creationId xmlns:a16="http://schemas.microsoft.com/office/drawing/2014/main" id="{FDE76C39-8194-57A5-E9D2-051EEA5C1B84}"/>
              </a:ext>
            </a:extLst>
          </p:cNvPr>
          <p:cNvPicPr>
            <a:picLocks noChangeAspect="1"/>
          </p:cNvPicPr>
          <p:nvPr/>
        </p:nvPicPr>
        <p:blipFill>
          <a:blip r:embed="rId5"/>
          <a:stretch>
            <a:fillRect/>
          </a:stretch>
        </p:blipFill>
        <p:spPr>
          <a:xfrm>
            <a:off x="9172280" y="5095875"/>
            <a:ext cx="3019720" cy="1762125"/>
          </a:xfrm>
          <a:prstGeom prst="rect">
            <a:avLst/>
          </a:prstGeom>
        </p:spPr>
      </p:pic>
    </p:spTree>
    <p:extLst>
      <p:ext uri="{BB962C8B-B14F-4D97-AF65-F5344CB8AC3E}">
        <p14:creationId xmlns:p14="http://schemas.microsoft.com/office/powerpoint/2010/main" val="4099054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par>
                                <p:cTn id="11" presetID="3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p:cTn id="13" dur="1000" fill="hold"/>
                                        <p:tgtEl>
                                          <p:spTgt spid="10"/>
                                        </p:tgtEl>
                                        <p:attrNameLst>
                                          <p:attrName>ppt_w</p:attrName>
                                        </p:attrNameLst>
                                      </p:cBhvr>
                                      <p:tavLst>
                                        <p:tav tm="0">
                                          <p:val>
                                            <p:fltVal val="0"/>
                                          </p:val>
                                        </p:tav>
                                        <p:tav tm="100000">
                                          <p:val>
                                            <p:strVal val="#ppt_w"/>
                                          </p:val>
                                        </p:tav>
                                      </p:tavLst>
                                    </p:anim>
                                    <p:anim calcmode="lin" valueType="num">
                                      <p:cBhvr>
                                        <p:cTn id="14" dur="1000" fill="hold"/>
                                        <p:tgtEl>
                                          <p:spTgt spid="10"/>
                                        </p:tgtEl>
                                        <p:attrNameLst>
                                          <p:attrName>ppt_h</p:attrName>
                                        </p:attrNameLst>
                                      </p:cBhvr>
                                      <p:tavLst>
                                        <p:tav tm="0">
                                          <p:val>
                                            <p:fltVal val="0"/>
                                          </p:val>
                                        </p:tav>
                                        <p:tav tm="100000">
                                          <p:val>
                                            <p:strVal val="#ppt_h"/>
                                          </p:val>
                                        </p:tav>
                                      </p:tavLst>
                                    </p:anim>
                                    <p:anim calcmode="lin" valueType="num">
                                      <p:cBhvr>
                                        <p:cTn id="15" dur="1000" fill="hold"/>
                                        <p:tgtEl>
                                          <p:spTgt spid="10"/>
                                        </p:tgtEl>
                                        <p:attrNameLst>
                                          <p:attrName>style.rotation</p:attrName>
                                        </p:attrNameLst>
                                      </p:cBhvr>
                                      <p:tavLst>
                                        <p:tav tm="0">
                                          <p:val>
                                            <p:fltVal val="90"/>
                                          </p:val>
                                        </p:tav>
                                        <p:tav tm="100000">
                                          <p:val>
                                            <p:fltVal val="0"/>
                                          </p:val>
                                        </p:tav>
                                      </p:tavLst>
                                    </p:anim>
                                    <p:animEffect transition="in" filter="fade">
                                      <p:cBhvr>
                                        <p:cTn id="16" dur="1000"/>
                                        <p:tgtEl>
                                          <p:spTgt spid="10"/>
                                        </p:tgtEl>
                                      </p:cBhvr>
                                    </p:animEffect>
                                  </p:childTnLst>
                                </p:cTn>
                              </p:par>
                              <p:par>
                                <p:cTn id="17" presetID="3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1000" fill="hold"/>
                                        <p:tgtEl>
                                          <p:spTgt spid="6"/>
                                        </p:tgtEl>
                                        <p:attrNameLst>
                                          <p:attrName>ppt_w</p:attrName>
                                        </p:attrNameLst>
                                      </p:cBhvr>
                                      <p:tavLst>
                                        <p:tav tm="0">
                                          <p:val>
                                            <p:fltVal val="0"/>
                                          </p:val>
                                        </p:tav>
                                        <p:tav tm="100000">
                                          <p:val>
                                            <p:strVal val="#ppt_w"/>
                                          </p:val>
                                        </p:tav>
                                      </p:tavLst>
                                    </p:anim>
                                    <p:anim calcmode="lin" valueType="num">
                                      <p:cBhvr>
                                        <p:cTn id="20" dur="1000" fill="hold"/>
                                        <p:tgtEl>
                                          <p:spTgt spid="6"/>
                                        </p:tgtEl>
                                        <p:attrNameLst>
                                          <p:attrName>ppt_h</p:attrName>
                                        </p:attrNameLst>
                                      </p:cBhvr>
                                      <p:tavLst>
                                        <p:tav tm="0">
                                          <p:val>
                                            <p:fltVal val="0"/>
                                          </p:val>
                                        </p:tav>
                                        <p:tav tm="100000">
                                          <p:val>
                                            <p:strVal val="#ppt_h"/>
                                          </p:val>
                                        </p:tav>
                                      </p:tavLst>
                                    </p:anim>
                                    <p:anim calcmode="lin" valueType="num">
                                      <p:cBhvr>
                                        <p:cTn id="21" dur="1000" fill="hold"/>
                                        <p:tgtEl>
                                          <p:spTgt spid="6"/>
                                        </p:tgtEl>
                                        <p:attrNameLst>
                                          <p:attrName>style.rotation</p:attrName>
                                        </p:attrNameLst>
                                      </p:cBhvr>
                                      <p:tavLst>
                                        <p:tav tm="0">
                                          <p:val>
                                            <p:fltVal val="90"/>
                                          </p:val>
                                        </p:tav>
                                        <p:tav tm="100000">
                                          <p:val>
                                            <p:fltVal val="0"/>
                                          </p:val>
                                        </p:tav>
                                      </p:tavLst>
                                    </p:anim>
                                    <p:animEffect transition="in" filter="fade">
                                      <p:cBhvr>
                                        <p:cTn id="22"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1466850"/>
            <a:ext cx="11180975" cy="69719"/>
          </a:xfrm>
        </p:spPr>
        <p:txBody>
          <a:bodyPr>
            <a:noAutofit/>
          </a:bodyPr>
          <a:lstStyle/>
          <a:p>
            <a:r>
              <a:rPr lang="en-US" sz="2800" b="1" dirty="0"/>
              <a:t>TOPIC 4: UNDERSTANDING THE ACTIVITIES AND CHARACTERISTICS OF ‘I’ AND HARMONY IN ‘I’</a:t>
            </a:r>
            <a:br>
              <a:rPr lang="en-US" sz="2800" dirty="0"/>
            </a:br>
            <a:br>
              <a:rPr lang="en-US" sz="2800" dirty="0"/>
            </a:br>
            <a:endParaRPr lang="en-IN" sz="2800" b="1" dirty="0">
              <a:solidFill>
                <a:srgbClr val="FF0000"/>
              </a:solidFill>
            </a:endParaRPr>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536570"/>
            <a:ext cx="8334081" cy="4883084"/>
          </a:xfrm>
        </p:spPr>
        <p:txBody>
          <a:bodyPr>
            <a:normAutofit/>
          </a:bodyPr>
          <a:lstStyle/>
          <a:p>
            <a:pPr marL="0" indent="0" algn="just">
              <a:lnSpc>
                <a:spcPct val="100000"/>
              </a:lnSpc>
              <a:spcBef>
                <a:spcPts val="0"/>
              </a:spcBef>
              <a:buNone/>
            </a:pPr>
            <a:r>
              <a:rPr lang="en-US" sz="2400" dirty="0"/>
              <a:t>If we look at the variety of activities, we are engaged in 3 categories:</a:t>
            </a:r>
          </a:p>
          <a:p>
            <a:pPr marL="342900" indent="-342900" algn="just">
              <a:lnSpc>
                <a:spcPct val="100000"/>
              </a:lnSpc>
              <a:spcBef>
                <a:spcPts val="0"/>
              </a:spcBef>
              <a:buAutoNum type="alphaLcParenBoth"/>
            </a:pPr>
            <a:r>
              <a:rPr lang="en-US" sz="2400" dirty="0"/>
              <a:t>Activities that are going on in SELF</a:t>
            </a:r>
          </a:p>
          <a:p>
            <a:pPr marL="342900" indent="-342900" algn="just">
              <a:lnSpc>
                <a:spcPct val="100000"/>
              </a:lnSpc>
              <a:spcBef>
                <a:spcPts val="0"/>
              </a:spcBef>
              <a:buAutoNum type="alphaLcParenBoth"/>
            </a:pPr>
            <a:r>
              <a:rPr lang="en-US" sz="2400" dirty="0"/>
              <a:t>Activities that are going on in the BODY</a:t>
            </a:r>
          </a:p>
          <a:p>
            <a:pPr marL="342900" indent="-342900" algn="just">
              <a:lnSpc>
                <a:spcPct val="100000"/>
              </a:lnSpc>
              <a:spcBef>
                <a:spcPts val="0"/>
              </a:spcBef>
              <a:buAutoNum type="alphaLcParenBoth"/>
            </a:pPr>
            <a:r>
              <a:rPr lang="en-US" sz="2400" dirty="0"/>
              <a:t>Activities involving both SELF and BODY</a:t>
            </a:r>
          </a:p>
          <a:p>
            <a:pPr marL="0" indent="0" algn="just">
              <a:lnSpc>
                <a:spcPct val="100000"/>
              </a:lnSpc>
              <a:spcBef>
                <a:spcPts val="0"/>
              </a:spcBef>
              <a:buNone/>
            </a:pPr>
            <a:r>
              <a:rPr lang="en-US" sz="2400" b="1" dirty="0"/>
              <a:t>Activities that are going on in SELF:</a:t>
            </a:r>
          </a:p>
          <a:p>
            <a:pPr algn="just">
              <a:lnSpc>
                <a:spcPct val="100000"/>
              </a:lnSpc>
              <a:spcBef>
                <a:spcPts val="0"/>
              </a:spcBef>
            </a:pPr>
            <a:r>
              <a:rPr lang="en-US" sz="2400" dirty="0"/>
              <a:t>These activities are going on in us all the time and we are usually unaware of them</a:t>
            </a:r>
          </a:p>
          <a:p>
            <a:pPr algn="just">
              <a:lnSpc>
                <a:spcPct val="100000"/>
              </a:lnSpc>
              <a:spcBef>
                <a:spcPts val="0"/>
              </a:spcBef>
            </a:pPr>
            <a:r>
              <a:rPr lang="en-US" sz="2400" dirty="0"/>
              <a:t>If we start paying attention to them we can become aware of them, and we can also see that these activities take place irrespective of the state of the body.</a:t>
            </a:r>
          </a:p>
          <a:p>
            <a:pPr marL="0" indent="0" algn="just">
              <a:lnSpc>
                <a:spcPct val="100000"/>
              </a:lnSpc>
              <a:spcBef>
                <a:spcPts val="0"/>
              </a:spcBef>
              <a:buNone/>
            </a:pPr>
            <a:r>
              <a:rPr lang="en-US" sz="2400" b="1" dirty="0"/>
              <a:t>Ex: </a:t>
            </a:r>
            <a:r>
              <a:rPr lang="en-US" sz="2400" dirty="0"/>
              <a:t>Imagining, Thinking, Understanding, Dreaming, Analyzing</a:t>
            </a:r>
          </a:p>
          <a:p>
            <a:pPr marL="0" indent="0" algn="just">
              <a:lnSpc>
                <a:spcPct val="100000"/>
              </a:lnSpc>
              <a:spcBef>
                <a:spcPts val="0"/>
              </a:spcBef>
              <a:buNone/>
            </a:pPr>
            <a:endParaRPr lang="en-IN" sz="2400"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5" name="Picture 4">
            <a:extLst>
              <a:ext uri="{FF2B5EF4-FFF2-40B4-BE49-F238E27FC236}">
                <a16:creationId xmlns:a16="http://schemas.microsoft.com/office/drawing/2014/main" id="{0E6FB9C7-EA35-66E1-B23A-410EA3E9F320}"/>
              </a:ext>
            </a:extLst>
          </p:cNvPr>
          <p:cNvPicPr>
            <a:picLocks noChangeAspect="1"/>
          </p:cNvPicPr>
          <p:nvPr/>
        </p:nvPicPr>
        <p:blipFill>
          <a:blip r:embed="rId3"/>
          <a:stretch>
            <a:fillRect/>
          </a:stretch>
        </p:blipFill>
        <p:spPr>
          <a:xfrm>
            <a:off x="9172280" y="1335021"/>
            <a:ext cx="3019720" cy="1952625"/>
          </a:xfrm>
          <a:prstGeom prst="rect">
            <a:avLst/>
          </a:prstGeom>
        </p:spPr>
      </p:pic>
      <p:pic>
        <p:nvPicPr>
          <p:cNvPr id="7" name="Picture 6">
            <a:extLst>
              <a:ext uri="{FF2B5EF4-FFF2-40B4-BE49-F238E27FC236}">
                <a16:creationId xmlns:a16="http://schemas.microsoft.com/office/drawing/2014/main" id="{B23E74A0-6A95-C067-A2BC-B3E7E1BD509D}"/>
              </a:ext>
            </a:extLst>
          </p:cNvPr>
          <p:cNvPicPr>
            <a:picLocks noChangeAspect="1"/>
          </p:cNvPicPr>
          <p:nvPr/>
        </p:nvPicPr>
        <p:blipFill>
          <a:blip r:embed="rId4"/>
          <a:stretch>
            <a:fillRect/>
          </a:stretch>
        </p:blipFill>
        <p:spPr>
          <a:xfrm>
            <a:off x="9172280" y="3287646"/>
            <a:ext cx="3019720" cy="1581150"/>
          </a:xfrm>
          <a:prstGeom prst="rect">
            <a:avLst/>
          </a:prstGeom>
        </p:spPr>
      </p:pic>
      <p:pic>
        <p:nvPicPr>
          <p:cNvPr id="8" name="Picture 7">
            <a:extLst>
              <a:ext uri="{FF2B5EF4-FFF2-40B4-BE49-F238E27FC236}">
                <a16:creationId xmlns:a16="http://schemas.microsoft.com/office/drawing/2014/main" id="{CF305859-2861-4243-4C1A-D575B2EA58F5}"/>
              </a:ext>
            </a:extLst>
          </p:cNvPr>
          <p:cNvPicPr>
            <a:picLocks noChangeAspect="1"/>
          </p:cNvPicPr>
          <p:nvPr/>
        </p:nvPicPr>
        <p:blipFill>
          <a:blip r:embed="rId5"/>
          <a:stretch>
            <a:fillRect/>
          </a:stretch>
        </p:blipFill>
        <p:spPr>
          <a:xfrm>
            <a:off x="9172280" y="4868797"/>
            <a:ext cx="3019720" cy="1989204"/>
          </a:xfrm>
          <a:prstGeom prst="rect">
            <a:avLst/>
          </a:prstGeom>
        </p:spPr>
      </p:pic>
    </p:spTree>
    <p:extLst>
      <p:ext uri="{BB962C8B-B14F-4D97-AF65-F5344CB8AC3E}">
        <p14:creationId xmlns:p14="http://schemas.microsoft.com/office/powerpoint/2010/main" val="2873220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1466850"/>
            <a:ext cx="11180975" cy="69719"/>
          </a:xfrm>
        </p:spPr>
        <p:txBody>
          <a:bodyPr>
            <a:noAutofit/>
          </a:bodyPr>
          <a:lstStyle/>
          <a:p>
            <a:r>
              <a:rPr lang="en-US" sz="2800" b="1" dirty="0"/>
              <a:t>TOPIC 4: UNDERSTANDING THE ACTIVITIES AND CHARACTERISTICS OF ‘I’ AND HARMONY IN ‘I’</a:t>
            </a:r>
            <a:br>
              <a:rPr lang="en-US" sz="2800" dirty="0"/>
            </a:br>
            <a:br>
              <a:rPr lang="en-US" sz="2800" dirty="0"/>
            </a:br>
            <a:endParaRPr lang="en-IN" sz="2800" b="1" dirty="0">
              <a:solidFill>
                <a:srgbClr val="FF0000"/>
              </a:solidFill>
            </a:endParaRPr>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536569"/>
            <a:ext cx="8334081" cy="4883084"/>
          </a:xfrm>
        </p:spPr>
        <p:txBody>
          <a:bodyPr>
            <a:normAutofit/>
          </a:bodyPr>
          <a:lstStyle/>
          <a:p>
            <a:pPr marL="0" indent="0" algn="just">
              <a:lnSpc>
                <a:spcPct val="100000"/>
              </a:lnSpc>
              <a:spcBef>
                <a:spcPts val="0"/>
              </a:spcBef>
              <a:buNone/>
            </a:pPr>
            <a:r>
              <a:rPr lang="en-US" b="1" dirty="0"/>
              <a:t>Activities that are going on in the BODY:</a:t>
            </a:r>
          </a:p>
          <a:p>
            <a:pPr algn="just">
              <a:lnSpc>
                <a:spcPct val="100000"/>
              </a:lnSpc>
              <a:spcBef>
                <a:spcPts val="0"/>
              </a:spcBef>
            </a:pPr>
            <a:r>
              <a:rPr lang="en-US" dirty="0"/>
              <a:t>These activities are going only in the Body but with the consent of “I”</a:t>
            </a:r>
          </a:p>
          <a:p>
            <a:pPr algn="just">
              <a:lnSpc>
                <a:spcPct val="100000"/>
              </a:lnSpc>
              <a:spcBef>
                <a:spcPts val="0"/>
              </a:spcBef>
            </a:pPr>
            <a:r>
              <a:rPr lang="en-US" dirty="0"/>
              <a:t>These activities do not require my active participation</a:t>
            </a:r>
          </a:p>
          <a:p>
            <a:pPr marL="0" indent="0" algn="just">
              <a:lnSpc>
                <a:spcPct val="100000"/>
              </a:lnSpc>
              <a:spcBef>
                <a:spcPts val="0"/>
              </a:spcBef>
              <a:buNone/>
            </a:pPr>
            <a:r>
              <a:rPr lang="en-US" b="1" dirty="0"/>
              <a:t>Ex: </a:t>
            </a:r>
            <a:r>
              <a:rPr lang="en-US" dirty="0"/>
              <a:t>Breathing, Digesting, Blood-flow, Heart-Beat</a:t>
            </a:r>
          </a:p>
          <a:p>
            <a:pPr marL="0" indent="0" algn="just">
              <a:lnSpc>
                <a:spcPct val="100000"/>
              </a:lnSpc>
              <a:spcBef>
                <a:spcPts val="0"/>
              </a:spcBef>
              <a:buNone/>
            </a:pPr>
            <a:endParaRPr lang="en-US" dirty="0"/>
          </a:p>
          <a:p>
            <a:pPr marL="0" indent="0" algn="just">
              <a:lnSpc>
                <a:spcPct val="100000"/>
              </a:lnSpc>
              <a:spcBef>
                <a:spcPts val="0"/>
              </a:spcBef>
              <a:buNone/>
            </a:pPr>
            <a:r>
              <a:rPr lang="en-US" b="1" dirty="0"/>
              <a:t>Activities involving both SELF and BODY:</a:t>
            </a:r>
          </a:p>
          <a:p>
            <a:pPr algn="just">
              <a:lnSpc>
                <a:spcPct val="100000"/>
              </a:lnSpc>
              <a:spcBef>
                <a:spcPts val="0"/>
              </a:spcBef>
            </a:pPr>
            <a:r>
              <a:rPr lang="en-US" dirty="0"/>
              <a:t>Activities that are happening with the involvement of both “I” and the “Body”</a:t>
            </a:r>
          </a:p>
          <a:p>
            <a:pPr algn="just">
              <a:lnSpc>
                <a:spcPct val="100000"/>
              </a:lnSpc>
              <a:spcBef>
                <a:spcPts val="0"/>
              </a:spcBef>
            </a:pPr>
            <a:r>
              <a:rPr lang="en-US" dirty="0"/>
              <a:t>These activities require my active participation</a:t>
            </a:r>
          </a:p>
          <a:p>
            <a:pPr marL="0" indent="0" algn="just">
              <a:lnSpc>
                <a:spcPct val="100000"/>
              </a:lnSpc>
              <a:spcBef>
                <a:spcPts val="0"/>
              </a:spcBef>
              <a:buNone/>
            </a:pPr>
            <a:r>
              <a:rPr lang="en-US" b="1" dirty="0"/>
              <a:t>Ex: </a:t>
            </a:r>
            <a:r>
              <a:rPr lang="en-US" dirty="0"/>
              <a:t>Seeing, Talking, Listening, Eating, Walking</a:t>
            </a:r>
          </a:p>
          <a:p>
            <a:pPr marL="0" indent="0" algn="just">
              <a:lnSpc>
                <a:spcPct val="100000"/>
              </a:lnSpc>
              <a:spcBef>
                <a:spcPts val="0"/>
              </a:spcBef>
              <a:buNone/>
            </a:pPr>
            <a:endParaRPr lang="en-IN"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5122" name="Picture 2" descr="A Beginner's Guide to Breath Work Practices | Everyday Health">
            <a:extLst>
              <a:ext uri="{FF2B5EF4-FFF2-40B4-BE49-F238E27FC236}">
                <a16:creationId xmlns:a16="http://schemas.microsoft.com/office/drawing/2014/main" id="{FBED973F-6999-0912-D4E3-16D63F3080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66976" y="1307059"/>
            <a:ext cx="3019719" cy="16002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45FC9DC5-623C-7E86-2B4F-54825795590C}"/>
              </a:ext>
            </a:extLst>
          </p:cNvPr>
          <p:cNvPicPr>
            <a:picLocks noChangeAspect="1"/>
          </p:cNvPicPr>
          <p:nvPr/>
        </p:nvPicPr>
        <p:blipFill>
          <a:blip r:embed="rId4"/>
          <a:stretch>
            <a:fillRect/>
          </a:stretch>
        </p:blipFill>
        <p:spPr>
          <a:xfrm>
            <a:off x="9166976" y="2907259"/>
            <a:ext cx="3025024" cy="1743075"/>
          </a:xfrm>
          <a:prstGeom prst="rect">
            <a:avLst/>
          </a:prstGeom>
        </p:spPr>
      </p:pic>
      <p:pic>
        <p:nvPicPr>
          <p:cNvPr id="9" name="Picture 8">
            <a:extLst>
              <a:ext uri="{FF2B5EF4-FFF2-40B4-BE49-F238E27FC236}">
                <a16:creationId xmlns:a16="http://schemas.microsoft.com/office/drawing/2014/main" id="{F88FB54C-B078-66A0-604E-481EBA85344E}"/>
              </a:ext>
            </a:extLst>
          </p:cNvPr>
          <p:cNvPicPr>
            <a:picLocks noChangeAspect="1"/>
          </p:cNvPicPr>
          <p:nvPr/>
        </p:nvPicPr>
        <p:blipFill>
          <a:blip r:embed="rId5"/>
          <a:stretch>
            <a:fillRect/>
          </a:stretch>
        </p:blipFill>
        <p:spPr>
          <a:xfrm>
            <a:off x="9166976" y="4440367"/>
            <a:ext cx="3019718" cy="2417633"/>
          </a:xfrm>
          <a:prstGeom prst="rect">
            <a:avLst/>
          </a:prstGeom>
        </p:spPr>
      </p:pic>
    </p:spTree>
    <p:extLst>
      <p:ext uri="{BB962C8B-B14F-4D97-AF65-F5344CB8AC3E}">
        <p14:creationId xmlns:p14="http://schemas.microsoft.com/office/powerpoint/2010/main" val="2013464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par>
                                <p:cTn id="8" presetID="16" presetClass="entr" presetSubtype="21"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par>
                                <p:cTn id="11" presetID="16" presetClass="entr" presetSubtype="21" fill="hold" nodeType="withEffect">
                                  <p:stCondLst>
                                    <p:cond delay="0"/>
                                  </p:stCondLst>
                                  <p:childTnLst>
                                    <p:set>
                                      <p:cBhvr>
                                        <p:cTn id="12" dur="1" fill="hold">
                                          <p:stCondLst>
                                            <p:cond delay="0"/>
                                          </p:stCondLst>
                                        </p:cTn>
                                        <p:tgtEl>
                                          <p:spTgt spid="5122"/>
                                        </p:tgtEl>
                                        <p:attrNameLst>
                                          <p:attrName>style.visibility</p:attrName>
                                        </p:attrNameLst>
                                      </p:cBhvr>
                                      <p:to>
                                        <p:strVal val="visible"/>
                                      </p:to>
                                    </p:set>
                                    <p:animEffect transition="in" filter="barn(inVertical)">
                                      <p:cBhvr>
                                        <p:cTn id="13"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1466850"/>
            <a:ext cx="11180975" cy="69719"/>
          </a:xfrm>
        </p:spPr>
        <p:txBody>
          <a:bodyPr>
            <a:noAutofit/>
          </a:bodyPr>
          <a:lstStyle/>
          <a:p>
            <a:r>
              <a:rPr lang="en-US" sz="2800" b="1" dirty="0"/>
              <a:t>TOPIC 4: UNDERSTANDING THE ACTIVITIES AND CHARACTERISTICS OF ‘I’ AND HARMONY IN ‘I’</a:t>
            </a:r>
            <a:br>
              <a:rPr lang="en-US" sz="2800" dirty="0"/>
            </a:br>
            <a:br>
              <a:rPr lang="en-US" sz="2800" dirty="0"/>
            </a:br>
            <a:endParaRPr lang="en-IN" sz="2800" b="1" dirty="0">
              <a:solidFill>
                <a:srgbClr val="FF0000"/>
              </a:solidFill>
            </a:endParaRPr>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771650"/>
            <a:ext cx="4561100" cy="4648003"/>
          </a:xfrm>
        </p:spPr>
        <p:txBody>
          <a:bodyPr>
            <a:normAutofit/>
          </a:bodyPr>
          <a:lstStyle/>
          <a:p>
            <a:pPr marL="0" indent="0" algn="just">
              <a:lnSpc>
                <a:spcPct val="100000"/>
              </a:lnSpc>
              <a:spcBef>
                <a:spcPts val="0"/>
              </a:spcBef>
              <a:buNone/>
            </a:pPr>
            <a:r>
              <a:rPr lang="en-US" b="1" dirty="0"/>
              <a:t>Characteristics of SELF</a:t>
            </a:r>
            <a:r>
              <a:rPr lang="en-US" dirty="0"/>
              <a:t>:</a:t>
            </a:r>
          </a:p>
          <a:p>
            <a:pPr algn="just">
              <a:lnSpc>
                <a:spcPct val="100000"/>
              </a:lnSpc>
              <a:spcBef>
                <a:spcPts val="0"/>
              </a:spcBef>
            </a:pPr>
            <a:r>
              <a:rPr lang="en-US" dirty="0"/>
              <a:t>Creative – we need to always be thinking of  new idea</a:t>
            </a:r>
          </a:p>
          <a:p>
            <a:pPr algn="just">
              <a:lnSpc>
                <a:spcPct val="100000"/>
              </a:lnSpc>
              <a:spcBef>
                <a:spcPts val="0"/>
              </a:spcBef>
            </a:pPr>
            <a:r>
              <a:rPr lang="en-US" dirty="0"/>
              <a:t>Passionate – passion is essential to any working professional success</a:t>
            </a:r>
          </a:p>
          <a:p>
            <a:pPr algn="just">
              <a:lnSpc>
                <a:spcPct val="100000"/>
              </a:lnSpc>
              <a:spcBef>
                <a:spcPts val="0"/>
              </a:spcBef>
            </a:pPr>
            <a:r>
              <a:rPr lang="en-US" dirty="0"/>
              <a:t>Motivated – motivation keeps reminding us the successful path</a:t>
            </a:r>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5" name="Picture 4">
            <a:extLst>
              <a:ext uri="{FF2B5EF4-FFF2-40B4-BE49-F238E27FC236}">
                <a16:creationId xmlns:a16="http://schemas.microsoft.com/office/drawing/2014/main" id="{BA1C57A7-A2E5-7FD7-4A06-215A826C5986}"/>
              </a:ext>
            </a:extLst>
          </p:cNvPr>
          <p:cNvPicPr>
            <a:picLocks noChangeAspect="1"/>
          </p:cNvPicPr>
          <p:nvPr/>
        </p:nvPicPr>
        <p:blipFill>
          <a:blip r:embed="rId3"/>
          <a:stretch>
            <a:fillRect/>
          </a:stretch>
        </p:blipFill>
        <p:spPr>
          <a:xfrm>
            <a:off x="5399299" y="1130709"/>
            <a:ext cx="6792701" cy="5826507"/>
          </a:xfrm>
          <a:prstGeom prst="rect">
            <a:avLst/>
          </a:prstGeom>
        </p:spPr>
      </p:pic>
    </p:spTree>
    <p:extLst>
      <p:ext uri="{BB962C8B-B14F-4D97-AF65-F5344CB8AC3E}">
        <p14:creationId xmlns:p14="http://schemas.microsoft.com/office/powerpoint/2010/main" val="1078720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1466850"/>
            <a:ext cx="11180975" cy="69719"/>
          </a:xfrm>
        </p:spPr>
        <p:txBody>
          <a:bodyPr>
            <a:noAutofit/>
          </a:bodyPr>
          <a:lstStyle/>
          <a:p>
            <a:r>
              <a:rPr lang="en-US" sz="2800" b="1" dirty="0"/>
              <a:t>TOPIC 5: UNDERSTANDING THE HARMONY OF “I” WITH THE BODY: SANYAM &amp; SWASTHYA</a:t>
            </a:r>
            <a:br>
              <a:rPr lang="en-US" sz="2800" dirty="0"/>
            </a:br>
            <a:br>
              <a:rPr lang="en-US" sz="2800" dirty="0"/>
            </a:br>
            <a:endParaRPr lang="en-IN" sz="2800" b="1" dirty="0">
              <a:solidFill>
                <a:srgbClr val="FF0000"/>
              </a:solidFill>
            </a:endParaRPr>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536569"/>
            <a:ext cx="8334081" cy="4883084"/>
          </a:xfrm>
        </p:spPr>
        <p:txBody>
          <a:bodyPr>
            <a:normAutofit/>
          </a:bodyPr>
          <a:lstStyle/>
          <a:p>
            <a:pPr algn="just">
              <a:lnSpc>
                <a:spcPct val="100000"/>
              </a:lnSpc>
              <a:spcBef>
                <a:spcPts val="0"/>
              </a:spcBef>
            </a:pPr>
            <a:r>
              <a:rPr lang="en-US" sz="2400" dirty="0"/>
              <a:t>The harmony of the “I” with the body is in the form of SANYAM, and SWASTHYA on part of the body</a:t>
            </a:r>
          </a:p>
          <a:p>
            <a:pPr marL="0" indent="0" algn="just">
              <a:lnSpc>
                <a:spcPct val="100000"/>
              </a:lnSpc>
              <a:spcBef>
                <a:spcPts val="0"/>
              </a:spcBef>
              <a:buNone/>
            </a:pPr>
            <a:r>
              <a:rPr lang="en-US" sz="2400" dirty="0"/>
              <a:t>SANYAM:</a:t>
            </a:r>
          </a:p>
          <a:p>
            <a:pPr algn="just">
              <a:lnSpc>
                <a:spcPct val="100000"/>
              </a:lnSpc>
              <a:spcBef>
                <a:spcPts val="0"/>
              </a:spcBef>
            </a:pPr>
            <a:r>
              <a:rPr lang="en-US" sz="2400" dirty="0" err="1"/>
              <a:t>Sanyam</a:t>
            </a:r>
            <a:r>
              <a:rPr lang="en-US" sz="2400" dirty="0"/>
              <a:t> means the feeling of responsibility in the self “I” for nurturing protection and right utilization of the body</a:t>
            </a:r>
          </a:p>
          <a:p>
            <a:pPr algn="just">
              <a:lnSpc>
                <a:spcPct val="100000"/>
              </a:lnSpc>
              <a:spcBef>
                <a:spcPts val="0"/>
              </a:spcBef>
            </a:pPr>
            <a:r>
              <a:rPr lang="en-US" sz="2400" dirty="0"/>
              <a:t>Self control or SANYAM is the control of the mind and its desires, urges, emotions and delusion (misbelief)</a:t>
            </a:r>
          </a:p>
          <a:p>
            <a:pPr algn="just">
              <a:lnSpc>
                <a:spcPct val="100000"/>
              </a:lnSpc>
              <a:spcBef>
                <a:spcPts val="0"/>
              </a:spcBef>
            </a:pPr>
            <a:r>
              <a:rPr lang="en-US" sz="2400" dirty="0"/>
              <a:t>Self control is the key to success in any field of life and it is an indispensable necessity for self-realization, the goal of spiritual quest</a:t>
            </a:r>
          </a:p>
          <a:p>
            <a:pPr algn="just">
              <a:lnSpc>
                <a:spcPct val="100000"/>
              </a:lnSpc>
              <a:spcBef>
                <a:spcPts val="0"/>
              </a:spcBef>
            </a:pPr>
            <a:r>
              <a:rPr lang="en-US" sz="2400" dirty="0"/>
              <a:t>Self control constitutes two main aspects: (a) Will power, &amp; (b) Self-discipline which help in the achievement of goals and objectives</a:t>
            </a:r>
            <a:endParaRPr lang="en-IN" sz="2400"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5" name="Picture 4">
            <a:extLst>
              <a:ext uri="{FF2B5EF4-FFF2-40B4-BE49-F238E27FC236}">
                <a16:creationId xmlns:a16="http://schemas.microsoft.com/office/drawing/2014/main" id="{F8710B9F-65AD-7EBB-830C-550C8256E9C8}"/>
              </a:ext>
            </a:extLst>
          </p:cNvPr>
          <p:cNvPicPr>
            <a:picLocks noChangeAspect="1"/>
          </p:cNvPicPr>
          <p:nvPr/>
        </p:nvPicPr>
        <p:blipFill>
          <a:blip r:embed="rId3"/>
          <a:stretch>
            <a:fillRect/>
          </a:stretch>
        </p:blipFill>
        <p:spPr>
          <a:xfrm>
            <a:off x="9381289" y="2421069"/>
            <a:ext cx="2810711" cy="2033588"/>
          </a:xfrm>
          <a:prstGeom prst="rect">
            <a:avLst/>
          </a:prstGeom>
        </p:spPr>
      </p:pic>
      <p:pic>
        <p:nvPicPr>
          <p:cNvPr id="7" name="Picture 6">
            <a:extLst>
              <a:ext uri="{FF2B5EF4-FFF2-40B4-BE49-F238E27FC236}">
                <a16:creationId xmlns:a16="http://schemas.microsoft.com/office/drawing/2014/main" id="{60CBE6AB-AB85-4F72-A8D8-2A6CE1103A70}"/>
              </a:ext>
            </a:extLst>
          </p:cNvPr>
          <p:cNvPicPr>
            <a:picLocks noChangeAspect="1"/>
          </p:cNvPicPr>
          <p:nvPr/>
        </p:nvPicPr>
        <p:blipFill>
          <a:blip r:embed="rId4"/>
          <a:stretch>
            <a:fillRect/>
          </a:stretch>
        </p:blipFill>
        <p:spPr>
          <a:xfrm>
            <a:off x="9301162" y="4681537"/>
            <a:ext cx="2890838" cy="2176463"/>
          </a:xfrm>
          <a:prstGeom prst="rect">
            <a:avLst/>
          </a:prstGeom>
        </p:spPr>
      </p:pic>
      <p:pic>
        <p:nvPicPr>
          <p:cNvPr id="8" name="Picture 7">
            <a:extLst>
              <a:ext uri="{FF2B5EF4-FFF2-40B4-BE49-F238E27FC236}">
                <a16:creationId xmlns:a16="http://schemas.microsoft.com/office/drawing/2014/main" id="{32522012-280A-C3C3-10E2-C89FAA2F4B0D}"/>
              </a:ext>
            </a:extLst>
          </p:cNvPr>
          <p:cNvPicPr>
            <a:picLocks noChangeAspect="1"/>
          </p:cNvPicPr>
          <p:nvPr/>
        </p:nvPicPr>
        <p:blipFill>
          <a:blip r:embed="rId3"/>
          <a:stretch>
            <a:fillRect/>
          </a:stretch>
        </p:blipFill>
        <p:spPr>
          <a:xfrm>
            <a:off x="9301162" y="2723534"/>
            <a:ext cx="2810711" cy="2033588"/>
          </a:xfrm>
          <a:prstGeom prst="rect">
            <a:avLst/>
          </a:prstGeom>
        </p:spPr>
      </p:pic>
      <p:pic>
        <p:nvPicPr>
          <p:cNvPr id="10" name="Picture 9">
            <a:extLst>
              <a:ext uri="{FF2B5EF4-FFF2-40B4-BE49-F238E27FC236}">
                <a16:creationId xmlns:a16="http://schemas.microsoft.com/office/drawing/2014/main" id="{693C0DAD-F449-CD41-3E35-B07A2112331E}"/>
              </a:ext>
            </a:extLst>
          </p:cNvPr>
          <p:cNvPicPr>
            <a:picLocks noChangeAspect="1"/>
          </p:cNvPicPr>
          <p:nvPr/>
        </p:nvPicPr>
        <p:blipFill>
          <a:blip r:embed="rId4"/>
          <a:stretch>
            <a:fillRect/>
          </a:stretch>
        </p:blipFill>
        <p:spPr>
          <a:xfrm>
            <a:off x="9301162" y="4700587"/>
            <a:ext cx="2890838" cy="2176463"/>
          </a:xfrm>
          <a:prstGeom prst="rect">
            <a:avLst/>
          </a:prstGeom>
        </p:spPr>
      </p:pic>
      <p:pic>
        <p:nvPicPr>
          <p:cNvPr id="12" name="Picture 11">
            <a:extLst>
              <a:ext uri="{FF2B5EF4-FFF2-40B4-BE49-F238E27FC236}">
                <a16:creationId xmlns:a16="http://schemas.microsoft.com/office/drawing/2014/main" id="{0D749F8C-ECAE-971E-E1C1-8A7DF9B9C02C}"/>
              </a:ext>
            </a:extLst>
          </p:cNvPr>
          <p:cNvPicPr>
            <a:picLocks noChangeAspect="1"/>
          </p:cNvPicPr>
          <p:nvPr/>
        </p:nvPicPr>
        <p:blipFill>
          <a:blip r:embed="rId5"/>
          <a:stretch>
            <a:fillRect/>
          </a:stretch>
        </p:blipFill>
        <p:spPr>
          <a:xfrm>
            <a:off x="9221035" y="1043471"/>
            <a:ext cx="2970965" cy="1792175"/>
          </a:xfrm>
          <a:prstGeom prst="rect">
            <a:avLst/>
          </a:prstGeom>
        </p:spPr>
      </p:pic>
    </p:spTree>
    <p:extLst>
      <p:ext uri="{BB962C8B-B14F-4D97-AF65-F5344CB8AC3E}">
        <p14:creationId xmlns:p14="http://schemas.microsoft.com/office/powerpoint/2010/main" val="2473244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nodeType="clickEffect">
                                  <p:stCondLst>
                                    <p:cond delay="0"/>
                                  </p:stCondLst>
                                  <p:childTnLst>
                                    <p:animEffect transition="out" filter="fade">
                                      <p:cBhvr>
                                        <p:cTn id="6" dur="2000"/>
                                        <p:tgtEl>
                                          <p:spTgt spid="8"/>
                                        </p:tgtEl>
                                      </p:cBhvr>
                                    </p:animEffect>
                                    <p:anim calcmode="lin" valueType="num">
                                      <p:cBhvr>
                                        <p:cTn id="7" dur="2000"/>
                                        <p:tgtEl>
                                          <p:spTgt spid="8"/>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2000"/>
                                        <p:tgtEl>
                                          <p:spTgt spid="8"/>
                                        </p:tgtEl>
                                        <p:attrNameLst>
                                          <p:attrName>ppt_h</p:attrName>
                                        </p:attrNameLst>
                                      </p:cBhvr>
                                      <p:tavLst>
                                        <p:tav tm="0">
                                          <p:val>
                                            <p:strVal val="ppt_h"/>
                                          </p:val>
                                        </p:tav>
                                        <p:tav tm="100000">
                                          <p:val>
                                            <p:strVal val="ppt_h"/>
                                          </p:val>
                                        </p:tav>
                                      </p:tavLst>
                                    </p:anim>
                                    <p:set>
                                      <p:cBhvr>
                                        <p:cTn id="9" dur="1" fill="hold">
                                          <p:stCondLst>
                                            <p:cond delay="1999"/>
                                          </p:stCondLst>
                                        </p:cTn>
                                        <p:tgtEl>
                                          <p:spTgt spid="8"/>
                                        </p:tgtEl>
                                        <p:attrNameLst>
                                          <p:attrName>style.visibility</p:attrName>
                                        </p:attrNameLst>
                                      </p:cBhvr>
                                      <p:to>
                                        <p:strVal val="hidden"/>
                                      </p:to>
                                    </p:set>
                                  </p:childTnLst>
                                </p:cTn>
                              </p:par>
                              <p:par>
                                <p:cTn id="10" presetID="45" presetClass="exit" presetSubtype="0" fill="hold" nodeType="withEffect">
                                  <p:stCondLst>
                                    <p:cond delay="0"/>
                                  </p:stCondLst>
                                  <p:childTnLst>
                                    <p:animEffect transition="out" filter="fade">
                                      <p:cBhvr>
                                        <p:cTn id="11" dur="2000"/>
                                        <p:tgtEl>
                                          <p:spTgt spid="10"/>
                                        </p:tgtEl>
                                      </p:cBhvr>
                                    </p:animEffect>
                                    <p:anim calcmode="lin" valueType="num">
                                      <p:cBhvr>
                                        <p:cTn id="12" dur="2000"/>
                                        <p:tgtEl>
                                          <p:spTgt spid="10"/>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3" dur="2000"/>
                                        <p:tgtEl>
                                          <p:spTgt spid="10"/>
                                        </p:tgtEl>
                                        <p:attrNameLst>
                                          <p:attrName>ppt_h</p:attrName>
                                        </p:attrNameLst>
                                      </p:cBhvr>
                                      <p:tavLst>
                                        <p:tav tm="0">
                                          <p:val>
                                            <p:strVal val="ppt_h"/>
                                          </p:val>
                                        </p:tav>
                                        <p:tav tm="100000">
                                          <p:val>
                                            <p:strVal val="ppt_h"/>
                                          </p:val>
                                        </p:tav>
                                      </p:tavLst>
                                    </p:anim>
                                    <p:set>
                                      <p:cBhvr>
                                        <p:cTn id="14" dur="1" fill="hold">
                                          <p:stCondLst>
                                            <p:cond delay="1999"/>
                                          </p:stCondLst>
                                        </p:cTn>
                                        <p:tgtEl>
                                          <p:spTgt spid="10"/>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1466850"/>
            <a:ext cx="11180975" cy="69719"/>
          </a:xfrm>
        </p:spPr>
        <p:txBody>
          <a:bodyPr>
            <a:noAutofit/>
          </a:bodyPr>
          <a:lstStyle/>
          <a:p>
            <a:r>
              <a:rPr lang="en-US" sz="2800" b="1" dirty="0"/>
              <a:t>TOPIC 5: UNDERSTANDING THE HARMONY OF “I” WITH THE BODY: SANYAM &amp; SWASTHYA</a:t>
            </a:r>
            <a:br>
              <a:rPr lang="en-US" sz="2800" dirty="0"/>
            </a:br>
            <a:br>
              <a:rPr lang="en-US" sz="2800" dirty="0"/>
            </a:br>
            <a:endParaRPr lang="en-IN" sz="2800" b="1" dirty="0">
              <a:solidFill>
                <a:srgbClr val="FF0000"/>
              </a:solidFill>
            </a:endParaRPr>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536569"/>
            <a:ext cx="8334081" cy="4883084"/>
          </a:xfrm>
        </p:spPr>
        <p:txBody>
          <a:bodyPr>
            <a:normAutofit/>
          </a:bodyPr>
          <a:lstStyle/>
          <a:p>
            <a:pPr marL="0" indent="0" algn="just">
              <a:lnSpc>
                <a:spcPct val="100000"/>
              </a:lnSpc>
              <a:spcBef>
                <a:spcPts val="0"/>
              </a:spcBef>
              <a:buNone/>
            </a:pPr>
            <a:r>
              <a:rPr lang="en-US" sz="2400" b="1" dirty="0"/>
              <a:t>SWASTHYA:</a:t>
            </a:r>
          </a:p>
          <a:p>
            <a:pPr algn="just">
              <a:lnSpc>
                <a:spcPct val="100000"/>
              </a:lnSpc>
              <a:spcBef>
                <a:spcPts val="0"/>
              </a:spcBef>
            </a:pPr>
            <a:r>
              <a:rPr lang="en-US" sz="2400" dirty="0"/>
              <a:t>The body is fit to act according to self “I”. There is harmony among the various parts of the body</a:t>
            </a:r>
          </a:p>
          <a:p>
            <a:pPr algn="just">
              <a:lnSpc>
                <a:spcPct val="100000"/>
              </a:lnSpc>
              <a:spcBef>
                <a:spcPts val="0"/>
              </a:spcBef>
            </a:pPr>
            <a:r>
              <a:rPr lang="en-US" sz="2400" dirty="0"/>
              <a:t>What our body follows is only by the permission of “I”</a:t>
            </a:r>
          </a:p>
          <a:p>
            <a:pPr algn="just">
              <a:lnSpc>
                <a:spcPct val="100000"/>
              </a:lnSpc>
              <a:spcBef>
                <a:spcPts val="0"/>
              </a:spcBef>
            </a:pPr>
            <a:r>
              <a:rPr lang="en-US" sz="2400" dirty="0"/>
              <a:t>There is a strong coupling between “I” and the body. If I am  in disharmony ex: Anger, Stress or despair, then it immediately starts affecting the body adversely</a:t>
            </a:r>
          </a:p>
          <a:p>
            <a:pPr algn="just">
              <a:lnSpc>
                <a:spcPct val="100000"/>
              </a:lnSpc>
              <a:spcBef>
                <a:spcPts val="0"/>
              </a:spcBef>
            </a:pPr>
            <a:r>
              <a:rPr lang="en-US" sz="2400" dirty="0"/>
              <a:t>There are many diseases of the body that are caused due to disharmony in “I”. These are called psychosomatic diseases such as Asthma, Migraine etc.</a:t>
            </a:r>
          </a:p>
          <a:p>
            <a:pPr algn="just">
              <a:lnSpc>
                <a:spcPct val="100000"/>
              </a:lnSpc>
              <a:spcBef>
                <a:spcPts val="0"/>
              </a:spcBef>
            </a:pPr>
            <a:r>
              <a:rPr lang="en-US" sz="2400" dirty="0"/>
              <a:t>“I” have the feeling of </a:t>
            </a:r>
            <a:r>
              <a:rPr lang="en-US" sz="2400" dirty="0" err="1"/>
              <a:t>sanyam</a:t>
            </a:r>
            <a:r>
              <a:rPr lang="en-US" sz="2400" dirty="0"/>
              <a:t> for the body and the body has </a:t>
            </a:r>
            <a:r>
              <a:rPr lang="en-US" sz="2400" dirty="0" err="1"/>
              <a:t>swasthya</a:t>
            </a:r>
            <a:endParaRPr lang="en-US" sz="2400" dirty="0"/>
          </a:p>
          <a:p>
            <a:pPr algn="just">
              <a:lnSpc>
                <a:spcPct val="100000"/>
              </a:lnSpc>
              <a:spcBef>
                <a:spcPts val="0"/>
              </a:spcBef>
            </a:pPr>
            <a:r>
              <a:rPr lang="en-US" sz="2400" dirty="0" err="1"/>
              <a:t>Sanyam</a:t>
            </a:r>
            <a:r>
              <a:rPr lang="en-US" sz="2400" dirty="0"/>
              <a:t> is the basis to </a:t>
            </a:r>
            <a:r>
              <a:rPr lang="en-US" sz="2400" dirty="0" err="1"/>
              <a:t>Swasthya</a:t>
            </a:r>
            <a:endParaRPr lang="en-US" sz="2400" dirty="0"/>
          </a:p>
          <a:p>
            <a:pPr algn="just">
              <a:lnSpc>
                <a:spcPct val="100000"/>
              </a:lnSpc>
              <a:spcBef>
                <a:spcPts val="0"/>
              </a:spcBef>
            </a:pPr>
            <a:endParaRPr lang="en-IN" sz="2400"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6" name="Picture 5">
            <a:extLst>
              <a:ext uri="{FF2B5EF4-FFF2-40B4-BE49-F238E27FC236}">
                <a16:creationId xmlns:a16="http://schemas.microsoft.com/office/drawing/2014/main" id="{8D0F68AB-23DF-0BD2-3911-D097C1545A1D}"/>
              </a:ext>
            </a:extLst>
          </p:cNvPr>
          <p:cNvPicPr>
            <a:picLocks noChangeAspect="1"/>
          </p:cNvPicPr>
          <p:nvPr/>
        </p:nvPicPr>
        <p:blipFill>
          <a:blip r:embed="rId3"/>
          <a:stretch>
            <a:fillRect/>
          </a:stretch>
        </p:blipFill>
        <p:spPr>
          <a:xfrm>
            <a:off x="9239250" y="2095797"/>
            <a:ext cx="2952750" cy="1552575"/>
          </a:xfrm>
          <a:prstGeom prst="rect">
            <a:avLst/>
          </a:prstGeom>
        </p:spPr>
      </p:pic>
      <p:pic>
        <p:nvPicPr>
          <p:cNvPr id="9" name="Picture 8">
            <a:extLst>
              <a:ext uri="{FF2B5EF4-FFF2-40B4-BE49-F238E27FC236}">
                <a16:creationId xmlns:a16="http://schemas.microsoft.com/office/drawing/2014/main" id="{A4CB1766-CC17-0200-B73F-B282E489CA6B}"/>
              </a:ext>
            </a:extLst>
          </p:cNvPr>
          <p:cNvPicPr>
            <a:picLocks noChangeAspect="1"/>
          </p:cNvPicPr>
          <p:nvPr/>
        </p:nvPicPr>
        <p:blipFill>
          <a:blip r:embed="rId4"/>
          <a:stretch>
            <a:fillRect/>
          </a:stretch>
        </p:blipFill>
        <p:spPr>
          <a:xfrm>
            <a:off x="9239250" y="3852862"/>
            <a:ext cx="2952749" cy="3005138"/>
          </a:xfrm>
          <a:prstGeom prst="rect">
            <a:avLst/>
          </a:prstGeom>
        </p:spPr>
      </p:pic>
    </p:spTree>
    <p:extLst>
      <p:ext uri="{BB962C8B-B14F-4D97-AF65-F5344CB8AC3E}">
        <p14:creationId xmlns:p14="http://schemas.microsoft.com/office/powerpoint/2010/main" val="2794072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ppt_x"/>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1466850"/>
            <a:ext cx="11180975" cy="69719"/>
          </a:xfrm>
        </p:spPr>
        <p:txBody>
          <a:bodyPr>
            <a:noAutofit/>
          </a:bodyPr>
          <a:lstStyle/>
          <a:p>
            <a:r>
              <a:rPr lang="en-US" sz="2800" b="1" dirty="0"/>
              <a:t>TOPIC 6: PROGRAM TO ENSURE SANYAM AND SWASTHYA</a:t>
            </a:r>
            <a:br>
              <a:rPr lang="en-US" sz="2800" dirty="0"/>
            </a:br>
            <a:br>
              <a:rPr lang="en-US" sz="2800" dirty="0"/>
            </a:br>
            <a:endParaRPr lang="en-IN" sz="2800" b="1" dirty="0">
              <a:solidFill>
                <a:srgbClr val="FF0000"/>
              </a:solidFill>
            </a:endParaRPr>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599385" y="1536569"/>
            <a:ext cx="7677840" cy="5321431"/>
          </a:xfrm>
        </p:spPr>
        <p:txBody>
          <a:bodyPr>
            <a:normAutofit/>
          </a:bodyPr>
          <a:lstStyle/>
          <a:p>
            <a:pPr marL="0" indent="0" algn="just">
              <a:lnSpc>
                <a:spcPct val="100000"/>
              </a:lnSpc>
              <a:spcBef>
                <a:spcPts val="0"/>
              </a:spcBef>
              <a:buNone/>
            </a:pPr>
            <a:r>
              <a:rPr lang="en-US" sz="2400" b="1" dirty="0"/>
              <a:t>SANYAM: </a:t>
            </a:r>
            <a:r>
              <a:rPr lang="en-US" sz="2400" dirty="0"/>
              <a:t>“I” take the responsibility of nurturing, protection, and right utilization of the body</a:t>
            </a:r>
          </a:p>
          <a:p>
            <a:pPr marL="342900" indent="-342900" algn="just">
              <a:lnSpc>
                <a:spcPct val="100000"/>
              </a:lnSpc>
              <a:spcBef>
                <a:spcPts val="0"/>
              </a:spcBef>
              <a:buFont typeface="+mj-lt"/>
              <a:buAutoNum type="arabicPeriod"/>
            </a:pPr>
            <a:r>
              <a:rPr lang="en-US" sz="2400" b="1" dirty="0"/>
              <a:t>Nurturing of the body (</a:t>
            </a:r>
            <a:r>
              <a:rPr lang="en-US" sz="2400" b="1" dirty="0" err="1"/>
              <a:t>posan</a:t>
            </a:r>
            <a:r>
              <a:rPr lang="en-US" sz="2400" b="1" dirty="0"/>
              <a:t>)</a:t>
            </a:r>
          </a:p>
          <a:p>
            <a:pPr marL="628650" indent="-176213" algn="just">
              <a:lnSpc>
                <a:spcPct val="100000"/>
              </a:lnSpc>
              <a:spcBef>
                <a:spcPts val="0"/>
              </a:spcBef>
            </a:pPr>
            <a:r>
              <a:rPr lang="en-US" sz="2400" dirty="0"/>
              <a:t>Ingestion (</a:t>
            </a:r>
            <a:r>
              <a:rPr lang="en-US" sz="2400" dirty="0" err="1"/>
              <a:t>grahan</a:t>
            </a:r>
            <a:r>
              <a:rPr lang="en-US" sz="2400" dirty="0"/>
              <a:t>)</a:t>
            </a:r>
          </a:p>
          <a:p>
            <a:pPr marL="628650" indent="-176213" algn="just">
              <a:lnSpc>
                <a:spcPct val="100000"/>
              </a:lnSpc>
              <a:spcBef>
                <a:spcPts val="0"/>
              </a:spcBef>
            </a:pPr>
            <a:r>
              <a:rPr lang="en-US" sz="2400" dirty="0"/>
              <a:t>Digestion (</a:t>
            </a:r>
            <a:r>
              <a:rPr lang="en-US" sz="2400" dirty="0" err="1"/>
              <a:t>pachan</a:t>
            </a:r>
            <a:r>
              <a:rPr lang="en-US" sz="2400" dirty="0"/>
              <a:t>)</a:t>
            </a:r>
          </a:p>
          <a:p>
            <a:pPr marL="628650" indent="-176213" algn="just">
              <a:lnSpc>
                <a:spcPct val="100000"/>
              </a:lnSpc>
              <a:spcBef>
                <a:spcPts val="0"/>
              </a:spcBef>
              <a:spcAft>
                <a:spcPts val="600"/>
              </a:spcAft>
            </a:pPr>
            <a:r>
              <a:rPr lang="en-US" sz="2400" dirty="0"/>
              <a:t>Excretion (</a:t>
            </a:r>
            <a:r>
              <a:rPr lang="en-US" sz="2400" dirty="0" err="1"/>
              <a:t>nishkasan</a:t>
            </a:r>
            <a:r>
              <a:rPr lang="en-US" sz="2400" dirty="0"/>
              <a:t>)</a:t>
            </a:r>
          </a:p>
          <a:p>
            <a:pPr marL="0" indent="0" algn="just">
              <a:lnSpc>
                <a:spcPct val="100000"/>
              </a:lnSpc>
              <a:spcBef>
                <a:spcPts val="0"/>
              </a:spcBef>
              <a:buNone/>
            </a:pPr>
            <a:r>
              <a:rPr lang="en-US" sz="2400" dirty="0"/>
              <a:t>2. </a:t>
            </a:r>
            <a:r>
              <a:rPr lang="en-US" sz="2400" b="1" dirty="0"/>
              <a:t>Protection of the body (</a:t>
            </a:r>
            <a:r>
              <a:rPr lang="en-US" sz="2400" b="1" dirty="0" err="1"/>
              <a:t>sanraksahan</a:t>
            </a:r>
            <a:r>
              <a:rPr lang="en-US" sz="2400" b="1" dirty="0"/>
              <a:t>)</a:t>
            </a:r>
          </a:p>
          <a:p>
            <a:pPr marL="628650" indent="-176213" algn="just">
              <a:lnSpc>
                <a:spcPct val="100000"/>
              </a:lnSpc>
              <a:spcBef>
                <a:spcPts val="0"/>
              </a:spcBef>
            </a:pPr>
            <a:r>
              <a:rPr lang="en-US" sz="2400" dirty="0"/>
              <a:t>Proper upkeep (</a:t>
            </a:r>
            <a:r>
              <a:rPr lang="en-US" sz="2400" dirty="0" err="1"/>
              <a:t>vihar</a:t>
            </a:r>
            <a:r>
              <a:rPr lang="en-US" sz="2400" dirty="0"/>
              <a:t>) of the body</a:t>
            </a:r>
          </a:p>
          <a:p>
            <a:pPr marL="628650" indent="-176213" algn="just">
              <a:lnSpc>
                <a:spcPct val="100000"/>
              </a:lnSpc>
              <a:spcBef>
                <a:spcPts val="0"/>
              </a:spcBef>
            </a:pPr>
            <a:r>
              <a:rPr lang="en-US" sz="2400" dirty="0" err="1"/>
              <a:t>Labour</a:t>
            </a:r>
            <a:r>
              <a:rPr lang="en-US" sz="2400" dirty="0"/>
              <a:t> (</a:t>
            </a:r>
            <a:r>
              <a:rPr lang="en-US" sz="2400" dirty="0" err="1"/>
              <a:t>shram</a:t>
            </a:r>
            <a:r>
              <a:rPr lang="en-US" sz="2400" dirty="0"/>
              <a:t>)</a:t>
            </a:r>
          </a:p>
          <a:p>
            <a:pPr marL="628650" indent="-176213" algn="just">
              <a:lnSpc>
                <a:spcPct val="100000"/>
              </a:lnSpc>
              <a:spcBef>
                <a:spcPts val="0"/>
              </a:spcBef>
            </a:pPr>
            <a:r>
              <a:rPr lang="en-US" sz="2400" dirty="0"/>
              <a:t>Physical exercise (</a:t>
            </a:r>
            <a:r>
              <a:rPr lang="en-US" sz="2400" dirty="0" err="1"/>
              <a:t>Vvayam</a:t>
            </a:r>
            <a:r>
              <a:rPr lang="en-US" sz="2400" dirty="0"/>
              <a:t>)</a:t>
            </a:r>
          </a:p>
          <a:p>
            <a:pPr marL="628650" indent="-176213" algn="just">
              <a:lnSpc>
                <a:spcPct val="100000"/>
              </a:lnSpc>
              <a:spcBef>
                <a:spcPts val="0"/>
              </a:spcBef>
            </a:pPr>
            <a:r>
              <a:rPr lang="en-US" sz="2400" dirty="0"/>
              <a:t>Asan (pranayama)</a:t>
            </a:r>
          </a:p>
          <a:p>
            <a:pPr marL="628650" indent="-176213" algn="just">
              <a:lnSpc>
                <a:spcPct val="100000"/>
              </a:lnSpc>
              <a:spcBef>
                <a:spcPts val="0"/>
              </a:spcBef>
            </a:pPr>
            <a:r>
              <a:rPr lang="en-US" sz="2400" dirty="0"/>
              <a:t>Treatment (</a:t>
            </a:r>
            <a:r>
              <a:rPr lang="en-US" sz="2400" dirty="0" err="1"/>
              <a:t>upchar</a:t>
            </a:r>
            <a:r>
              <a:rPr lang="en-US" sz="2400" dirty="0"/>
              <a:t>) of the body</a:t>
            </a:r>
          </a:p>
          <a:p>
            <a:pPr marL="0" indent="0" algn="just">
              <a:lnSpc>
                <a:spcPct val="100000"/>
              </a:lnSpc>
              <a:spcBef>
                <a:spcPts val="0"/>
              </a:spcBef>
              <a:buNone/>
            </a:pPr>
            <a:r>
              <a:rPr lang="en-US" sz="2400" dirty="0"/>
              <a:t>3. </a:t>
            </a:r>
            <a:r>
              <a:rPr lang="en-US" sz="2400" b="1" dirty="0"/>
              <a:t>Right utilization of the body (</a:t>
            </a:r>
            <a:r>
              <a:rPr lang="en-US" sz="2400" b="1" dirty="0" err="1"/>
              <a:t>sadupyog</a:t>
            </a:r>
            <a:r>
              <a:rPr lang="en-US" sz="2400" b="1" dirty="0"/>
              <a:t>)</a:t>
            </a:r>
          </a:p>
          <a:p>
            <a:pPr marL="0" indent="0" algn="just">
              <a:lnSpc>
                <a:spcPct val="100000"/>
              </a:lnSpc>
              <a:spcBef>
                <a:spcPts val="0"/>
              </a:spcBef>
              <a:buNone/>
            </a:pPr>
            <a:endParaRPr lang="en-US" sz="2400" dirty="0"/>
          </a:p>
          <a:p>
            <a:pPr algn="just">
              <a:lnSpc>
                <a:spcPct val="100000"/>
              </a:lnSpc>
              <a:spcBef>
                <a:spcPts val="0"/>
              </a:spcBef>
            </a:pPr>
            <a:endParaRPr lang="en-IN" sz="2400"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sp>
        <p:nvSpPr>
          <p:cNvPr id="5" name="Content Placeholder 2">
            <a:extLst>
              <a:ext uri="{FF2B5EF4-FFF2-40B4-BE49-F238E27FC236}">
                <a16:creationId xmlns:a16="http://schemas.microsoft.com/office/drawing/2014/main" id="{048818EA-012D-D710-A14C-A7C06254A998}"/>
              </a:ext>
            </a:extLst>
          </p:cNvPr>
          <p:cNvSpPr txBox="1">
            <a:spLocks/>
          </p:cNvSpPr>
          <p:nvPr/>
        </p:nvSpPr>
        <p:spPr>
          <a:xfrm>
            <a:off x="5953125" y="2400300"/>
            <a:ext cx="5791200" cy="41814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spcBef>
                <a:spcPts val="0"/>
              </a:spcBef>
              <a:buFont typeface="Arial" panose="020B0604020202020204" pitchFamily="34" charset="0"/>
              <a:buNone/>
            </a:pPr>
            <a:r>
              <a:rPr lang="en-US" sz="2400" b="1" dirty="0"/>
              <a:t>SWASTHYA:</a:t>
            </a:r>
          </a:p>
          <a:p>
            <a:pPr marL="342900" indent="-342900" algn="just">
              <a:lnSpc>
                <a:spcPct val="100000"/>
              </a:lnSpc>
              <a:spcBef>
                <a:spcPts val="0"/>
              </a:spcBef>
              <a:buFont typeface="+mj-lt"/>
              <a:buAutoNum type="arabicPeriod"/>
            </a:pPr>
            <a:r>
              <a:rPr lang="en-US" sz="2400" dirty="0"/>
              <a:t>The body is fit according to the self (I)</a:t>
            </a:r>
          </a:p>
          <a:p>
            <a:pPr marL="0" indent="0" algn="just">
              <a:lnSpc>
                <a:spcPct val="100000"/>
              </a:lnSpc>
              <a:spcBef>
                <a:spcPts val="0"/>
              </a:spcBef>
              <a:buNone/>
            </a:pPr>
            <a:r>
              <a:rPr lang="en-US" sz="2400" dirty="0"/>
              <a:t>2.   There is harmony among the various parts of the body</a:t>
            </a:r>
          </a:p>
          <a:p>
            <a:pPr marL="0" indent="0" algn="just">
              <a:lnSpc>
                <a:spcPct val="100000"/>
              </a:lnSpc>
              <a:spcBef>
                <a:spcPts val="0"/>
              </a:spcBef>
              <a:buFont typeface="Arial" panose="020B0604020202020204" pitchFamily="34" charset="0"/>
              <a:buNone/>
            </a:pPr>
            <a:endParaRPr lang="en-US" sz="2400" dirty="0"/>
          </a:p>
          <a:p>
            <a:pPr algn="just">
              <a:lnSpc>
                <a:spcPct val="100000"/>
              </a:lnSpc>
              <a:spcBef>
                <a:spcPts val="0"/>
              </a:spcBef>
            </a:pPr>
            <a:endParaRPr lang="en-IN" sz="2400" dirty="0"/>
          </a:p>
        </p:txBody>
      </p:sp>
    </p:spTree>
    <p:extLst>
      <p:ext uri="{BB962C8B-B14F-4D97-AF65-F5344CB8AC3E}">
        <p14:creationId xmlns:p14="http://schemas.microsoft.com/office/powerpoint/2010/main" val="826931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13609-10D3-E4EC-FC89-8B6E1FE01F4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331E188-716A-34AF-B95A-4083E28E164F}"/>
              </a:ext>
            </a:extLst>
          </p:cNvPr>
          <p:cNvSpPr>
            <a:spLocks noGrp="1"/>
          </p:cNvSpPr>
          <p:nvPr>
            <p:ph idx="1"/>
          </p:nvPr>
        </p:nvSpPr>
        <p:spPr/>
        <p:txBody>
          <a:bodyPr/>
          <a:lstStyle/>
          <a:p>
            <a:endParaRPr lang="en-IN" dirty="0"/>
          </a:p>
        </p:txBody>
      </p:sp>
      <p:pic>
        <p:nvPicPr>
          <p:cNvPr id="1026" name="Picture 2" descr="Value Education Program – JEEVANTIRTH">
            <a:extLst>
              <a:ext uri="{FF2B5EF4-FFF2-40B4-BE49-F238E27FC236}">
                <a16:creationId xmlns:a16="http://schemas.microsoft.com/office/drawing/2014/main" id="{FC992441-A0F9-2552-AB9F-97AD2F0063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1488" y="-12653"/>
            <a:ext cx="4525185" cy="249757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CA31BD5-3653-3093-1D85-03BEC147A72B}"/>
              </a:ext>
            </a:extLst>
          </p:cNvPr>
          <p:cNvPicPr>
            <a:picLocks noChangeAspect="1"/>
          </p:cNvPicPr>
          <p:nvPr/>
        </p:nvPicPr>
        <p:blipFill>
          <a:blip r:embed="rId3"/>
          <a:stretch>
            <a:fillRect/>
          </a:stretch>
        </p:blipFill>
        <p:spPr>
          <a:xfrm>
            <a:off x="3161489" y="2497576"/>
            <a:ext cx="4525186" cy="2171701"/>
          </a:xfrm>
          <a:prstGeom prst="rect">
            <a:avLst/>
          </a:prstGeom>
        </p:spPr>
      </p:pic>
      <p:pic>
        <p:nvPicPr>
          <p:cNvPr id="7" name="Picture 6">
            <a:extLst>
              <a:ext uri="{FF2B5EF4-FFF2-40B4-BE49-F238E27FC236}">
                <a16:creationId xmlns:a16="http://schemas.microsoft.com/office/drawing/2014/main" id="{C6A084BB-30DD-4C09-1380-6D9830B06743}"/>
              </a:ext>
            </a:extLst>
          </p:cNvPr>
          <p:cNvPicPr>
            <a:picLocks noChangeAspect="1"/>
          </p:cNvPicPr>
          <p:nvPr/>
        </p:nvPicPr>
        <p:blipFill>
          <a:blip r:embed="rId4"/>
          <a:stretch>
            <a:fillRect/>
          </a:stretch>
        </p:blipFill>
        <p:spPr>
          <a:xfrm>
            <a:off x="0" y="2497577"/>
            <a:ext cx="3064213" cy="2171700"/>
          </a:xfrm>
          <a:prstGeom prst="rect">
            <a:avLst/>
          </a:prstGeom>
        </p:spPr>
      </p:pic>
      <p:pic>
        <p:nvPicPr>
          <p:cNvPr id="8" name="Picture 7">
            <a:extLst>
              <a:ext uri="{FF2B5EF4-FFF2-40B4-BE49-F238E27FC236}">
                <a16:creationId xmlns:a16="http://schemas.microsoft.com/office/drawing/2014/main" id="{E1B37A4E-41B8-D5CE-E650-8470F267C3FA}"/>
              </a:ext>
            </a:extLst>
          </p:cNvPr>
          <p:cNvPicPr>
            <a:picLocks noChangeAspect="1"/>
          </p:cNvPicPr>
          <p:nvPr/>
        </p:nvPicPr>
        <p:blipFill>
          <a:blip r:embed="rId5"/>
          <a:stretch>
            <a:fillRect/>
          </a:stretch>
        </p:blipFill>
        <p:spPr>
          <a:xfrm>
            <a:off x="0" y="4669277"/>
            <a:ext cx="3161489" cy="2188723"/>
          </a:xfrm>
          <a:prstGeom prst="rect">
            <a:avLst/>
          </a:prstGeom>
        </p:spPr>
      </p:pic>
      <p:pic>
        <p:nvPicPr>
          <p:cNvPr id="9" name="Picture 8">
            <a:extLst>
              <a:ext uri="{FF2B5EF4-FFF2-40B4-BE49-F238E27FC236}">
                <a16:creationId xmlns:a16="http://schemas.microsoft.com/office/drawing/2014/main" id="{76130CA4-00D1-81C8-BFDE-0296E04434EF}"/>
              </a:ext>
            </a:extLst>
          </p:cNvPr>
          <p:cNvPicPr>
            <a:picLocks noChangeAspect="1"/>
          </p:cNvPicPr>
          <p:nvPr/>
        </p:nvPicPr>
        <p:blipFill>
          <a:blip r:embed="rId6"/>
          <a:stretch>
            <a:fillRect/>
          </a:stretch>
        </p:blipFill>
        <p:spPr>
          <a:xfrm>
            <a:off x="7686674" y="-18855"/>
            <a:ext cx="4525185" cy="2497577"/>
          </a:xfrm>
          <a:prstGeom prst="rect">
            <a:avLst/>
          </a:prstGeom>
        </p:spPr>
      </p:pic>
      <p:pic>
        <p:nvPicPr>
          <p:cNvPr id="10" name="Picture 9">
            <a:extLst>
              <a:ext uri="{FF2B5EF4-FFF2-40B4-BE49-F238E27FC236}">
                <a16:creationId xmlns:a16="http://schemas.microsoft.com/office/drawing/2014/main" id="{0F3826F7-017C-0B64-43F1-76550A8CE9E3}"/>
              </a:ext>
            </a:extLst>
          </p:cNvPr>
          <p:cNvPicPr>
            <a:picLocks noChangeAspect="1"/>
          </p:cNvPicPr>
          <p:nvPr/>
        </p:nvPicPr>
        <p:blipFill>
          <a:blip r:embed="rId7"/>
          <a:stretch>
            <a:fillRect/>
          </a:stretch>
        </p:blipFill>
        <p:spPr>
          <a:xfrm>
            <a:off x="3161489" y="4688130"/>
            <a:ext cx="4525185" cy="2188723"/>
          </a:xfrm>
          <a:prstGeom prst="rect">
            <a:avLst/>
          </a:prstGeom>
        </p:spPr>
      </p:pic>
      <p:pic>
        <p:nvPicPr>
          <p:cNvPr id="11" name="Picture 10">
            <a:extLst>
              <a:ext uri="{FF2B5EF4-FFF2-40B4-BE49-F238E27FC236}">
                <a16:creationId xmlns:a16="http://schemas.microsoft.com/office/drawing/2014/main" id="{1246F5CA-596F-040B-C9FF-BE7EFA128B63}"/>
              </a:ext>
            </a:extLst>
          </p:cNvPr>
          <p:cNvPicPr>
            <a:picLocks noChangeAspect="1"/>
          </p:cNvPicPr>
          <p:nvPr/>
        </p:nvPicPr>
        <p:blipFill>
          <a:blip r:embed="rId8"/>
          <a:stretch>
            <a:fillRect/>
          </a:stretch>
        </p:blipFill>
        <p:spPr>
          <a:xfrm>
            <a:off x="-7800" y="0"/>
            <a:ext cx="3169288" cy="2497577"/>
          </a:xfrm>
          <a:prstGeom prst="rect">
            <a:avLst/>
          </a:prstGeom>
        </p:spPr>
      </p:pic>
      <p:pic>
        <p:nvPicPr>
          <p:cNvPr id="12" name="Picture 11">
            <a:extLst>
              <a:ext uri="{FF2B5EF4-FFF2-40B4-BE49-F238E27FC236}">
                <a16:creationId xmlns:a16="http://schemas.microsoft.com/office/drawing/2014/main" id="{401458B3-030C-7CFA-20C7-007802C32484}"/>
              </a:ext>
            </a:extLst>
          </p:cNvPr>
          <p:cNvPicPr>
            <a:picLocks noChangeAspect="1"/>
          </p:cNvPicPr>
          <p:nvPr/>
        </p:nvPicPr>
        <p:blipFill>
          <a:blip r:embed="rId9"/>
          <a:stretch>
            <a:fillRect/>
          </a:stretch>
        </p:blipFill>
        <p:spPr>
          <a:xfrm>
            <a:off x="7686672" y="2500800"/>
            <a:ext cx="4525185" cy="2165249"/>
          </a:xfrm>
          <a:prstGeom prst="rect">
            <a:avLst/>
          </a:prstGeom>
        </p:spPr>
      </p:pic>
      <p:pic>
        <p:nvPicPr>
          <p:cNvPr id="13" name="Picture 12">
            <a:extLst>
              <a:ext uri="{FF2B5EF4-FFF2-40B4-BE49-F238E27FC236}">
                <a16:creationId xmlns:a16="http://schemas.microsoft.com/office/drawing/2014/main" id="{8BA5C47E-2C52-7B7D-00E3-27D488F4FACA}"/>
              </a:ext>
            </a:extLst>
          </p:cNvPr>
          <p:cNvPicPr>
            <a:picLocks noChangeAspect="1"/>
          </p:cNvPicPr>
          <p:nvPr/>
        </p:nvPicPr>
        <p:blipFill>
          <a:blip r:embed="rId10"/>
          <a:stretch>
            <a:fillRect/>
          </a:stretch>
        </p:blipFill>
        <p:spPr>
          <a:xfrm>
            <a:off x="7686672" y="4691354"/>
            <a:ext cx="4525185" cy="2185499"/>
          </a:xfrm>
          <a:prstGeom prst="rect">
            <a:avLst/>
          </a:prstGeom>
        </p:spPr>
      </p:pic>
    </p:spTree>
    <p:extLst>
      <p:ext uri="{BB962C8B-B14F-4D97-AF65-F5344CB8AC3E}">
        <p14:creationId xmlns:p14="http://schemas.microsoft.com/office/powerpoint/2010/main" val="636570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5"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2000"/>
                                        <p:tgtEl>
                                          <p:spTgt spid="6"/>
                                        </p:tgtEl>
                                      </p:cBhvr>
                                    </p:animEffect>
                                    <p:anim calcmode="lin" valueType="num">
                                      <p:cBhvr>
                                        <p:cTn id="18" dur="2000" fill="hold"/>
                                        <p:tgtEl>
                                          <p:spTgt spid="6"/>
                                        </p:tgtEl>
                                        <p:attrNameLst>
                                          <p:attrName>ppt_w</p:attrName>
                                        </p:attrNameLst>
                                      </p:cBhvr>
                                      <p:tavLst>
                                        <p:tav tm="0" fmla="#ppt_w*sin(2.5*pi*$)">
                                          <p:val>
                                            <p:fltVal val="0"/>
                                          </p:val>
                                        </p:tav>
                                        <p:tav tm="100000">
                                          <p:val>
                                            <p:fltVal val="1"/>
                                          </p:val>
                                        </p:tav>
                                      </p:tavLst>
                                    </p:anim>
                                    <p:anim calcmode="lin" valueType="num">
                                      <p:cBhvr>
                                        <p:cTn id="19" dur="2000" fill="hold"/>
                                        <p:tgtEl>
                                          <p:spTgt spid="6"/>
                                        </p:tgtEl>
                                        <p:attrNameLst>
                                          <p:attrName>ppt_h</p:attrName>
                                        </p:attrNameLst>
                                      </p:cBhvr>
                                      <p:tavLst>
                                        <p:tav tm="0">
                                          <p:val>
                                            <p:strVal val="#ppt_h"/>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p:cTn id="24" dur="1000" fill="hold"/>
                                        <p:tgtEl>
                                          <p:spTgt spid="11"/>
                                        </p:tgtEl>
                                        <p:attrNameLst>
                                          <p:attrName>ppt_w</p:attrName>
                                        </p:attrNameLst>
                                      </p:cBhvr>
                                      <p:tavLst>
                                        <p:tav tm="0">
                                          <p:val>
                                            <p:fltVal val="0"/>
                                          </p:val>
                                        </p:tav>
                                        <p:tav tm="100000">
                                          <p:val>
                                            <p:strVal val="#ppt_w"/>
                                          </p:val>
                                        </p:tav>
                                      </p:tavLst>
                                    </p:anim>
                                    <p:anim calcmode="lin" valueType="num">
                                      <p:cBhvr>
                                        <p:cTn id="25" dur="1000" fill="hold"/>
                                        <p:tgtEl>
                                          <p:spTgt spid="11"/>
                                        </p:tgtEl>
                                        <p:attrNameLst>
                                          <p:attrName>ppt_h</p:attrName>
                                        </p:attrNameLst>
                                      </p:cBhvr>
                                      <p:tavLst>
                                        <p:tav tm="0">
                                          <p:val>
                                            <p:fltVal val="0"/>
                                          </p:val>
                                        </p:tav>
                                        <p:tav tm="100000">
                                          <p:val>
                                            <p:strVal val="#ppt_h"/>
                                          </p:val>
                                        </p:tav>
                                      </p:tavLst>
                                    </p:anim>
                                    <p:anim calcmode="lin" valueType="num">
                                      <p:cBhvr>
                                        <p:cTn id="26" dur="1000" fill="hold"/>
                                        <p:tgtEl>
                                          <p:spTgt spid="11"/>
                                        </p:tgtEl>
                                        <p:attrNameLst>
                                          <p:attrName>style.rotation</p:attrName>
                                        </p:attrNameLst>
                                      </p:cBhvr>
                                      <p:tavLst>
                                        <p:tav tm="0">
                                          <p:val>
                                            <p:fltVal val="90"/>
                                          </p:val>
                                        </p:tav>
                                        <p:tav tm="100000">
                                          <p:val>
                                            <p:fltVal val="0"/>
                                          </p:val>
                                        </p:tav>
                                      </p:tavLst>
                                    </p:anim>
                                    <p:animEffect transition="in" filter="fade">
                                      <p:cBhvr>
                                        <p:cTn id="27" dur="10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8" presetClass="emph" presetSubtype="0" fill="hold" nodeType="clickEffect">
                                  <p:stCondLst>
                                    <p:cond delay="0"/>
                                  </p:stCondLst>
                                  <p:childTnLst>
                                    <p:animRot by="21600000">
                                      <p:cBhvr>
                                        <p:cTn id="38" dur="2000" fill="hold"/>
                                        <p:tgtEl>
                                          <p:spTgt spid="8"/>
                                        </p:tgtEl>
                                        <p:attrNameLst>
                                          <p:attrName>r</p:attrName>
                                        </p:attrNameLst>
                                      </p:cBhvr>
                                    </p:animRot>
                                  </p:childTnLst>
                                </p:cTn>
                              </p:par>
                            </p:childTnLst>
                          </p:cTn>
                        </p:par>
                      </p:childTnLst>
                    </p:cTn>
                  </p:par>
                  <p:par>
                    <p:cTn id="39" fill="hold">
                      <p:stCondLst>
                        <p:cond delay="indefinite"/>
                      </p:stCondLst>
                      <p:childTnLst>
                        <p:par>
                          <p:cTn id="40" fill="hold">
                            <p:stCondLst>
                              <p:cond delay="0"/>
                            </p:stCondLst>
                            <p:childTnLst>
                              <p:par>
                                <p:cTn id="41" presetID="32" presetClass="emph" presetSubtype="0" fill="hold" nodeType="clickEffect">
                                  <p:stCondLst>
                                    <p:cond delay="0"/>
                                  </p:stCondLst>
                                  <p:childTnLst>
                                    <p:animRot by="120000">
                                      <p:cBhvr>
                                        <p:cTn id="42" dur="100" fill="hold">
                                          <p:stCondLst>
                                            <p:cond delay="0"/>
                                          </p:stCondLst>
                                        </p:cTn>
                                        <p:tgtEl>
                                          <p:spTgt spid="12"/>
                                        </p:tgtEl>
                                        <p:attrNameLst>
                                          <p:attrName>r</p:attrName>
                                        </p:attrNameLst>
                                      </p:cBhvr>
                                    </p:animRot>
                                    <p:animRot by="-240000">
                                      <p:cBhvr>
                                        <p:cTn id="43" dur="200" fill="hold">
                                          <p:stCondLst>
                                            <p:cond delay="200"/>
                                          </p:stCondLst>
                                        </p:cTn>
                                        <p:tgtEl>
                                          <p:spTgt spid="12"/>
                                        </p:tgtEl>
                                        <p:attrNameLst>
                                          <p:attrName>r</p:attrName>
                                        </p:attrNameLst>
                                      </p:cBhvr>
                                    </p:animRot>
                                    <p:animRot by="240000">
                                      <p:cBhvr>
                                        <p:cTn id="44" dur="200" fill="hold">
                                          <p:stCondLst>
                                            <p:cond delay="400"/>
                                          </p:stCondLst>
                                        </p:cTn>
                                        <p:tgtEl>
                                          <p:spTgt spid="12"/>
                                        </p:tgtEl>
                                        <p:attrNameLst>
                                          <p:attrName>r</p:attrName>
                                        </p:attrNameLst>
                                      </p:cBhvr>
                                    </p:animRot>
                                    <p:animRot by="-240000">
                                      <p:cBhvr>
                                        <p:cTn id="45" dur="200" fill="hold">
                                          <p:stCondLst>
                                            <p:cond delay="600"/>
                                          </p:stCondLst>
                                        </p:cTn>
                                        <p:tgtEl>
                                          <p:spTgt spid="12"/>
                                        </p:tgtEl>
                                        <p:attrNameLst>
                                          <p:attrName>r</p:attrName>
                                        </p:attrNameLst>
                                      </p:cBhvr>
                                    </p:animRot>
                                    <p:animRot by="120000">
                                      <p:cBhvr>
                                        <p:cTn id="46" dur="200" fill="hold">
                                          <p:stCondLst>
                                            <p:cond delay="800"/>
                                          </p:stCondLst>
                                        </p:cTn>
                                        <p:tgtEl>
                                          <p:spTgt spid="12"/>
                                        </p:tgtEl>
                                        <p:attrNameLst>
                                          <p:attrName>r</p:attrName>
                                        </p:attrNameLst>
                                      </p:cBhvr>
                                    </p:animRot>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1026"/>
                                        </p:tgtEl>
                                        <p:attrNameLst>
                                          <p:attrName>style.visibility</p:attrName>
                                        </p:attrNameLst>
                                      </p:cBhvr>
                                      <p:to>
                                        <p:strVal val="visible"/>
                                      </p:to>
                                    </p:set>
                                    <p:anim calcmode="lin" valueType="num">
                                      <p:cBhvr additive="base">
                                        <p:cTn id="51" dur="500" fill="hold"/>
                                        <p:tgtEl>
                                          <p:spTgt spid="1026"/>
                                        </p:tgtEl>
                                        <p:attrNameLst>
                                          <p:attrName>ppt_x</p:attrName>
                                        </p:attrNameLst>
                                      </p:cBhvr>
                                      <p:tavLst>
                                        <p:tav tm="0">
                                          <p:val>
                                            <p:strVal val="#ppt_x"/>
                                          </p:val>
                                        </p:tav>
                                        <p:tav tm="100000">
                                          <p:val>
                                            <p:strVal val="#ppt_x"/>
                                          </p:val>
                                        </p:tav>
                                      </p:tavLst>
                                    </p:anim>
                                    <p:anim calcmode="lin" valueType="num">
                                      <p:cBhvr additive="base">
                                        <p:cTn id="52"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6" presetClass="emph" presetSubtype="0" fill="hold" nodeType="clickEffect">
                                  <p:stCondLst>
                                    <p:cond delay="0"/>
                                  </p:stCondLst>
                                  <p:childTnLst>
                                    <p:animScale>
                                      <p:cBhvr>
                                        <p:cTn id="56" dur="2000" fill="hold"/>
                                        <p:tgtEl>
                                          <p:spTgt spid="13"/>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38200" y="397308"/>
            <a:ext cx="10515600" cy="6063384"/>
          </a:xfrm>
        </p:spPr>
        <p:txBody>
          <a:bodyPr>
            <a:noAutofit/>
          </a:bodyPr>
          <a:lstStyle/>
          <a:p>
            <a:pPr>
              <a:lnSpc>
                <a:spcPct val="100000"/>
              </a:lnSpc>
            </a:pPr>
            <a:r>
              <a:rPr lang="en-IN" sz="2400" b="1" dirty="0">
                <a:latin typeface="+mn-lt"/>
              </a:rPr>
              <a:t>What do you mean by </a:t>
            </a:r>
            <a:r>
              <a:rPr lang="en-IN" sz="2400" b="1" dirty="0" err="1">
                <a:latin typeface="+mn-lt"/>
              </a:rPr>
              <a:t>Sukh</a:t>
            </a:r>
            <a:r>
              <a:rPr lang="en-IN" sz="2400" b="1" dirty="0">
                <a:latin typeface="+mn-lt"/>
              </a:rPr>
              <a:t> (I) and </a:t>
            </a:r>
            <a:r>
              <a:rPr lang="en-IN" sz="2400" b="1" dirty="0" err="1">
                <a:latin typeface="+mn-lt"/>
              </a:rPr>
              <a:t>suvidha</a:t>
            </a:r>
            <a:r>
              <a:rPr lang="en-IN" sz="2400" b="1" dirty="0">
                <a:latin typeface="+mn-lt"/>
              </a:rPr>
              <a:t> (Body)?</a:t>
            </a:r>
            <a:br>
              <a:rPr lang="en-IN" sz="2400" dirty="0">
                <a:latin typeface="+mn-lt"/>
              </a:rPr>
            </a:br>
            <a:r>
              <a:rPr lang="en-IN" sz="2400" dirty="0">
                <a:latin typeface="+mn-lt"/>
              </a:rPr>
              <a:t>1. </a:t>
            </a:r>
            <a:r>
              <a:rPr lang="en-IN" sz="2400" dirty="0" err="1">
                <a:latin typeface="+mn-lt"/>
              </a:rPr>
              <a:t>Sukh</a:t>
            </a:r>
            <a:r>
              <a:rPr lang="en-IN" sz="2400" dirty="0">
                <a:latin typeface="+mn-lt"/>
              </a:rPr>
              <a:t> is a complete and all surrounding state of the mind that creates inner harmony. </a:t>
            </a:r>
            <a:r>
              <a:rPr lang="en-IN" sz="2400" dirty="0" err="1">
                <a:latin typeface="+mn-lt"/>
              </a:rPr>
              <a:t>Sukh</a:t>
            </a:r>
            <a:r>
              <a:rPr lang="en-IN" sz="2400" dirty="0">
                <a:latin typeface="+mn-lt"/>
              </a:rPr>
              <a:t> is also called as happiness.</a:t>
            </a:r>
            <a:br>
              <a:rPr lang="en-IN" sz="2400" dirty="0">
                <a:latin typeface="+mn-lt"/>
              </a:rPr>
            </a:br>
            <a:r>
              <a:rPr lang="en-IN" sz="2400" dirty="0">
                <a:latin typeface="+mn-lt"/>
              </a:rPr>
              <a:t>2. Suvidha implies that it is looking for physical comforts and all the sources of attaining such comforts.</a:t>
            </a:r>
            <a:br>
              <a:rPr lang="en-IN" sz="2400" dirty="0">
                <a:latin typeface="+mn-lt"/>
              </a:rPr>
            </a:br>
            <a:r>
              <a:rPr lang="en-IN" sz="2400" dirty="0">
                <a:latin typeface="+mn-lt"/>
              </a:rPr>
              <a:t>3. when our body gets used to a certain level of comfort then we will only feel the comfortable at that level.</a:t>
            </a:r>
            <a:br>
              <a:rPr lang="en-IN" sz="2400" dirty="0">
                <a:latin typeface="+mn-lt"/>
              </a:rPr>
            </a:br>
            <a:r>
              <a:rPr lang="en-IN" sz="2400" dirty="0">
                <a:latin typeface="+mn-lt"/>
              </a:rPr>
              <a:t>	</a:t>
            </a:r>
            <a:r>
              <a:rPr lang="en-IN" sz="2400" dirty="0" err="1">
                <a:latin typeface="+mn-lt"/>
              </a:rPr>
              <a:t>Eg</a:t>
            </a:r>
            <a:r>
              <a:rPr lang="en-IN" sz="2400" dirty="0">
                <a:latin typeface="+mn-lt"/>
              </a:rPr>
              <a:t>, Comfort in cooler and air conditioner.</a:t>
            </a:r>
            <a:br>
              <a:rPr lang="en-IN" sz="2400" dirty="0">
                <a:latin typeface="+mn-lt"/>
              </a:rPr>
            </a:br>
            <a:r>
              <a:rPr lang="en-IN" sz="2400" dirty="0">
                <a:latin typeface="+mn-lt"/>
              </a:rPr>
              <a:t>4. Different people have a different perception of </a:t>
            </a:r>
            <a:r>
              <a:rPr lang="en-IN" sz="2400" dirty="0" err="1">
                <a:latin typeface="+mn-lt"/>
              </a:rPr>
              <a:t>suvidha</a:t>
            </a:r>
            <a:r>
              <a:rPr lang="en-IN" sz="2400" dirty="0">
                <a:latin typeface="+mn-lt"/>
              </a:rPr>
              <a:t> and will seek a corresponding level of </a:t>
            </a:r>
            <a:r>
              <a:rPr lang="en-IN" sz="2400" dirty="0" err="1">
                <a:latin typeface="+mn-lt"/>
              </a:rPr>
              <a:t>suvidha</a:t>
            </a:r>
            <a:r>
              <a:rPr lang="en-IN" sz="2400" dirty="0">
                <a:latin typeface="+mn-lt"/>
              </a:rPr>
              <a:t> according to their ability.</a:t>
            </a:r>
            <a:br>
              <a:rPr lang="en-IN" sz="2400" dirty="0">
                <a:latin typeface="+mn-lt"/>
              </a:rPr>
            </a:br>
            <a:r>
              <a:rPr lang="en-IN" sz="2400" dirty="0">
                <a:latin typeface="+mn-lt"/>
              </a:rPr>
              <a:t>5. By nature man is fond of comfort and happiness. </a:t>
            </a:r>
            <a:r>
              <a:rPr lang="en-IN" sz="2400" dirty="0" err="1">
                <a:latin typeface="+mn-lt"/>
              </a:rPr>
              <a:t>Sukh</a:t>
            </a:r>
            <a:r>
              <a:rPr lang="en-IN" sz="2400" dirty="0">
                <a:latin typeface="+mn-lt"/>
              </a:rPr>
              <a:t> depends upon our thinking. So many times we are surrounded by materialistic possession but we feel unsatisfied.</a:t>
            </a:r>
            <a:br>
              <a:rPr lang="en-IN" sz="2400" dirty="0">
                <a:latin typeface="+mn-lt"/>
              </a:rPr>
            </a:br>
            <a:r>
              <a:rPr lang="en-IN" sz="2400" dirty="0">
                <a:latin typeface="+mn-lt"/>
              </a:rPr>
              <a:t>6. People think that their happiness depends upon </a:t>
            </a:r>
            <a:r>
              <a:rPr lang="en-IN" sz="2400" dirty="0" err="1">
                <a:latin typeface="+mn-lt"/>
              </a:rPr>
              <a:t>suvidha</a:t>
            </a:r>
            <a:r>
              <a:rPr lang="en-IN" sz="2400" dirty="0">
                <a:latin typeface="+mn-lt"/>
              </a:rPr>
              <a:t> (facilities) but is it not so: happiness depends upon our thinking or our mental satisfaction.</a:t>
            </a:r>
            <a:br>
              <a:rPr lang="en-IN" sz="2400" dirty="0">
                <a:latin typeface="+mn-lt"/>
              </a:rPr>
            </a:br>
            <a:endParaRPr lang="en-IN" sz="2400" dirty="0">
              <a:latin typeface="+mn-lt"/>
            </a:endParaRPr>
          </a:p>
        </p:txBody>
      </p:sp>
    </p:spTree>
    <p:extLst>
      <p:ext uri="{BB962C8B-B14F-4D97-AF65-F5344CB8AC3E}">
        <p14:creationId xmlns:p14="http://schemas.microsoft.com/office/powerpoint/2010/main" val="870030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55073" y="397308"/>
            <a:ext cx="10515600" cy="6063384"/>
          </a:xfrm>
        </p:spPr>
        <p:txBody>
          <a:bodyPr anchor="t">
            <a:noAutofit/>
          </a:bodyPr>
          <a:lstStyle/>
          <a:p>
            <a:r>
              <a:rPr lang="en-IN" sz="2400" b="1" dirty="0">
                <a:latin typeface="+mn-lt"/>
              </a:rPr>
              <a:t>Why do human being require both </a:t>
            </a:r>
            <a:r>
              <a:rPr lang="en-IN" sz="2400" b="1" dirty="0" err="1">
                <a:latin typeface="+mn-lt"/>
              </a:rPr>
              <a:t>sukh</a:t>
            </a:r>
            <a:r>
              <a:rPr lang="en-IN" sz="2400" b="1" dirty="0">
                <a:latin typeface="+mn-lt"/>
              </a:rPr>
              <a:t> and </a:t>
            </a:r>
            <a:r>
              <a:rPr lang="en-IN" sz="2400" b="1" dirty="0" err="1">
                <a:latin typeface="+mn-lt"/>
              </a:rPr>
              <a:t>suvidha</a:t>
            </a:r>
            <a:r>
              <a:rPr lang="en-IN" sz="2400" b="1" dirty="0">
                <a:latin typeface="+mn-lt"/>
              </a:rPr>
              <a:t> ( happiness and facility)?</a:t>
            </a:r>
            <a:r>
              <a:rPr lang="en-IN" sz="2400" dirty="0">
                <a:latin typeface="+mn-lt"/>
              </a:rPr>
              <a:t> </a:t>
            </a:r>
            <a:br>
              <a:rPr lang="en-IN" sz="2400" dirty="0">
                <a:latin typeface="+mn-lt"/>
              </a:rPr>
            </a:br>
            <a:r>
              <a:rPr lang="en-IN" sz="2400" dirty="0">
                <a:latin typeface="+mn-lt"/>
              </a:rPr>
              <a:t>1. It is clear that physical facilities are necessary and complete for animals, and though they are necessary for  human beings, but they are not complete for them. This then marks the difference between human and animal consciousness.</a:t>
            </a:r>
            <a:br>
              <a:rPr lang="en-IN" sz="2400" dirty="0">
                <a:latin typeface="+mn-lt"/>
              </a:rPr>
            </a:br>
            <a:br>
              <a:rPr lang="en-IN" sz="2400" dirty="0">
                <a:latin typeface="+mn-lt"/>
              </a:rPr>
            </a:br>
            <a:r>
              <a:rPr lang="en-IN" sz="2400" dirty="0">
                <a:latin typeface="+mn-lt"/>
              </a:rPr>
              <a:t>2. Human beings need more than physical facilities because it is the co existence of the Self and the body. Though physical facilities are enough for the Body, we need something more to satisfy the self.</a:t>
            </a:r>
            <a:br>
              <a:rPr lang="en-IN" sz="2400" dirty="0">
                <a:latin typeface="+mn-lt"/>
              </a:rPr>
            </a:br>
            <a:br>
              <a:rPr lang="en-IN" sz="2400" dirty="0">
                <a:latin typeface="+mn-lt"/>
              </a:rPr>
            </a:br>
            <a:r>
              <a:rPr lang="en-IN" sz="2400" dirty="0">
                <a:latin typeface="+mn-lt"/>
              </a:rPr>
              <a:t>3. Thus, we need two different kinds of things to satisfy both the Body and the Self.</a:t>
            </a:r>
            <a:br>
              <a:rPr lang="en-IN" sz="2400" dirty="0">
                <a:latin typeface="+mn-lt"/>
              </a:rPr>
            </a:br>
            <a:br>
              <a:rPr lang="en-IN" sz="2400" dirty="0">
                <a:latin typeface="+mn-lt"/>
              </a:rPr>
            </a:br>
            <a:r>
              <a:rPr lang="en-IN" sz="2400" dirty="0">
                <a:latin typeface="+mn-lt"/>
              </a:rPr>
              <a:t>4. In other words, we need both </a:t>
            </a:r>
            <a:r>
              <a:rPr lang="en-IN" sz="2400" dirty="0" err="1">
                <a:latin typeface="+mn-lt"/>
              </a:rPr>
              <a:t>Sukh</a:t>
            </a:r>
            <a:r>
              <a:rPr lang="en-IN" sz="2400" dirty="0">
                <a:latin typeface="+mn-lt"/>
              </a:rPr>
              <a:t> and </a:t>
            </a:r>
            <a:r>
              <a:rPr lang="en-IN" sz="2400" dirty="0" err="1">
                <a:latin typeface="+mn-lt"/>
              </a:rPr>
              <a:t>Suvidha</a:t>
            </a:r>
            <a:r>
              <a:rPr lang="en-IN" sz="2400" dirty="0">
                <a:latin typeface="+mn-lt"/>
              </a:rPr>
              <a:t> for a happy and content human being and so one cannot replace the other. For instance, if we only have the trust of people around us but no house to live in, we will not be happy and if we have a big house to live in with all the comforts but no one whom we can trust and love, we will be unhappy.</a:t>
            </a:r>
            <a:br>
              <a:rPr lang="en-IN" sz="2400" dirty="0">
                <a:latin typeface="+mn-lt"/>
              </a:rPr>
            </a:br>
            <a:br>
              <a:rPr lang="en-IN" sz="2400" dirty="0">
                <a:latin typeface="+mn-lt"/>
              </a:rPr>
            </a:br>
            <a:r>
              <a:rPr lang="en-IN" sz="2400" dirty="0">
                <a:latin typeface="+mn-lt"/>
              </a:rPr>
              <a:t>5. So we need both </a:t>
            </a:r>
            <a:r>
              <a:rPr lang="en-IN" sz="2400" dirty="0" err="1">
                <a:latin typeface="+mn-lt"/>
              </a:rPr>
              <a:t>Sukh</a:t>
            </a:r>
            <a:r>
              <a:rPr lang="en-IN" sz="2400" dirty="0">
                <a:latin typeface="+mn-lt"/>
              </a:rPr>
              <a:t> and </a:t>
            </a:r>
            <a:r>
              <a:rPr lang="en-IN" sz="2400" dirty="0" err="1">
                <a:latin typeface="+mn-lt"/>
              </a:rPr>
              <a:t>Suvidha</a:t>
            </a:r>
            <a:r>
              <a:rPr lang="en-IN" sz="2400" dirty="0">
                <a:latin typeface="+mn-lt"/>
              </a:rPr>
              <a:t> to be completely satisfied.</a:t>
            </a:r>
          </a:p>
        </p:txBody>
      </p:sp>
    </p:spTree>
    <p:extLst>
      <p:ext uri="{BB962C8B-B14F-4D97-AF65-F5344CB8AC3E}">
        <p14:creationId xmlns:p14="http://schemas.microsoft.com/office/powerpoint/2010/main" val="20608575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9937" y="836636"/>
            <a:ext cx="10515600" cy="5417127"/>
          </a:xfrm>
        </p:spPr>
        <p:txBody>
          <a:bodyPr anchor="t">
            <a:noAutofit/>
          </a:bodyPr>
          <a:lstStyle/>
          <a:p>
            <a:pPr>
              <a:lnSpc>
                <a:spcPct val="100000"/>
              </a:lnSpc>
            </a:pPr>
            <a:r>
              <a:rPr lang="en-IN" sz="2400" b="1" dirty="0">
                <a:latin typeface="+mn-lt"/>
              </a:rPr>
              <a:t>The need of the self are qualitative. Illustrate.</a:t>
            </a:r>
            <a:br>
              <a:rPr lang="en-IN" sz="2400" b="1" dirty="0">
                <a:latin typeface="+mn-lt"/>
              </a:rPr>
            </a:br>
            <a:r>
              <a:rPr lang="en-IN" sz="2400" dirty="0">
                <a:latin typeface="+mn-lt"/>
              </a:rPr>
              <a:t>1. Human Beings are a complex combination of the sentiments ‘I’ which relates to all the feeling sand the material ‘body’ which refers to all the physical facilities available to them.</a:t>
            </a:r>
            <a:br>
              <a:rPr lang="en-IN" sz="2400" dirty="0">
                <a:latin typeface="+mn-lt"/>
              </a:rPr>
            </a:br>
            <a:r>
              <a:rPr lang="en-IN" sz="2400" dirty="0">
                <a:latin typeface="+mn-lt"/>
              </a:rPr>
              <a:t>2. Need of self is </a:t>
            </a:r>
            <a:r>
              <a:rPr lang="en-IN" sz="2400" dirty="0" err="1">
                <a:latin typeface="+mn-lt"/>
              </a:rPr>
              <a:t>sukh</a:t>
            </a:r>
            <a:r>
              <a:rPr lang="en-IN" sz="2400" dirty="0">
                <a:latin typeface="+mn-lt"/>
              </a:rPr>
              <a:t> (happiness). </a:t>
            </a:r>
            <a:r>
              <a:rPr lang="en-IN" sz="2400" dirty="0" err="1">
                <a:latin typeface="+mn-lt"/>
              </a:rPr>
              <a:t>Sukh</a:t>
            </a:r>
            <a:r>
              <a:rPr lang="en-IN" sz="2400" dirty="0">
                <a:latin typeface="+mn-lt"/>
              </a:rPr>
              <a:t> is qualitative. Therefore the needs of ‘I’ are qualitative.</a:t>
            </a:r>
            <a:br>
              <a:rPr lang="en-IN" sz="2400" dirty="0">
                <a:latin typeface="+mn-lt"/>
              </a:rPr>
            </a:br>
            <a:r>
              <a:rPr lang="en-IN" sz="2400" dirty="0">
                <a:latin typeface="+mn-lt"/>
              </a:rPr>
              <a:t>3. They are not quantifiable. We also want them continuously. We cannot talk of the one kg of the respect or one member of happiness.</a:t>
            </a:r>
            <a:br>
              <a:rPr lang="en-IN" sz="2400" dirty="0">
                <a:latin typeface="+mn-lt"/>
              </a:rPr>
            </a:br>
            <a:r>
              <a:rPr lang="en-IN" sz="2400" dirty="0">
                <a:latin typeface="+mn-lt"/>
              </a:rPr>
              <a:t>4. Our feeling are qualitative. Either they are or they are not. Ex : happiness is qualitative. Either we are feeling happy or we are not.</a:t>
            </a:r>
            <a:br>
              <a:rPr lang="en-IN" sz="2400" dirty="0">
                <a:latin typeface="+mn-lt"/>
              </a:rPr>
            </a:br>
            <a:r>
              <a:rPr lang="en-IN" sz="2400" dirty="0">
                <a:latin typeface="+mn-lt"/>
              </a:rPr>
              <a:t>5. Also if a feeling is not naturally acceptable: we do not want it even for a single moment. If acceptable, we want it continuously.</a:t>
            </a:r>
            <a:br>
              <a:rPr lang="en-IN" sz="2400" dirty="0">
                <a:latin typeface="+mn-lt"/>
              </a:rPr>
            </a:br>
            <a:r>
              <a:rPr lang="en-IN" sz="2400" dirty="0">
                <a:latin typeface="+mn-lt"/>
              </a:rPr>
              <a:t>6. We can see this with example of respect. We don’t want the feeling of disrespect even for a single moment, since it is not naturally acceptable to us</a:t>
            </a:r>
          </a:p>
        </p:txBody>
      </p:sp>
    </p:spTree>
    <p:extLst>
      <p:ext uri="{BB962C8B-B14F-4D97-AF65-F5344CB8AC3E}">
        <p14:creationId xmlns:p14="http://schemas.microsoft.com/office/powerpoint/2010/main" val="36953388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218257"/>
          </a:xfrm>
        </p:spPr>
        <p:txBody>
          <a:bodyPr anchor="t">
            <a:normAutofit/>
          </a:bodyPr>
          <a:lstStyle/>
          <a:p>
            <a:r>
              <a:rPr lang="en-IN" sz="2400" b="1" dirty="0">
                <a:latin typeface="+mn-lt"/>
              </a:rPr>
              <a:t>The needs of the body are quantitative. Illustrate.</a:t>
            </a:r>
            <a:br>
              <a:rPr lang="en-IN" sz="2400" dirty="0">
                <a:latin typeface="+mn-lt"/>
              </a:rPr>
            </a:br>
            <a:r>
              <a:rPr lang="en-IN" sz="2400" dirty="0">
                <a:latin typeface="+mn-lt"/>
              </a:rPr>
              <a:t>1. Needs of body are physical facilities. Physical facilities are needed for the body in a limited quantity.</a:t>
            </a:r>
            <a:br>
              <a:rPr lang="en-IN" sz="2400" dirty="0">
                <a:latin typeface="+mn-lt"/>
              </a:rPr>
            </a:br>
            <a:r>
              <a:rPr lang="en-IN" sz="2400" dirty="0">
                <a:latin typeface="+mn-lt"/>
              </a:rPr>
              <a:t>2. When we try and exceed these limits, it becomes troublesome for us after some time.</a:t>
            </a:r>
            <a:br>
              <a:rPr lang="en-IN" sz="2400" dirty="0">
                <a:latin typeface="+mn-lt"/>
              </a:rPr>
            </a:br>
            <a:r>
              <a:rPr lang="en-IN" sz="2400" dirty="0">
                <a:latin typeface="+mn-lt"/>
              </a:rPr>
              <a:t>3. This applies to every physical facility. We only think of having unlimited physical facilities, but if we try and consume, or have too much of physical facilities, it only ends up becoming a problem for us.</a:t>
            </a:r>
            <a:br>
              <a:rPr lang="en-IN" sz="2400" dirty="0">
                <a:latin typeface="+mn-lt"/>
              </a:rPr>
            </a:br>
            <a:r>
              <a:rPr lang="en-IN" sz="2400" dirty="0">
                <a:latin typeface="+mn-lt"/>
              </a:rPr>
              <a:t>4. When we try to continue infinitely physical facilities, the following results.</a:t>
            </a:r>
          </a:p>
        </p:txBody>
      </p:sp>
      <p:pic>
        <p:nvPicPr>
          <p:cNvPr id="4" name="Picture 3"/>
          <p:cNvPicPr>
            <a:picLocks noChangeAspect="1"/>
          </p:cNvPicPr>
          <p:nvPr/>
        </p:nvPicPr>
        <p:blipFill>
          <a:blip r:embed="rId2"/>
          <a:stretch>
            <a:fillRect/>
          </a:stretch>
        </p:blipFill>
        <p:spPr>
          <a:xfrm>
            <a:off x="3435927" y="3605309"/>
            <a:ext cx="5320145" cy="2770909"/>
          </a:xfrm>
          <a:prstGeom prst="rect">
            <a:avLst/>
          </a:prstGeom>
        </p:spPr>
      </p:pic>
    </p:spTree>
    <p:extLst>
      <p:ext uri="{BB962C8B-B14F-4D97-AF65-F5344CB8AC3E}">
        <p14:creationId xmlns:p14="http://schemas.microsoft.com/office/powerpoint/2010/main" val="37464802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342798"/>
          </a:xfrm>
        </p:spPr>
        <p:txBody>
          <a:bodyPr anchor="t">
            <a:noAutofit/>
          </a:bodyPr>
          <a:lstStyle/>
          <a:p>
            <a:r>
              <a:rPr lang="en-IN" sz="2200" b="1" dirty="0">
                <a:latin typeface="+mn-lt"/>
              </a:rPr>
              <a:t>Explain the relation between the Self and Body. What is the responsibility of self towards the body?</a:t>
            </a:r>
            <a:br>
              <a:rPr lang="en-IN" sz="2200" b="1" dirty="0">
                <a:latin typeface="+mn-lt"/>
              </a:rPr>
            </a:br>
            <a:r>
              <a:rPr lang="en-IN" sz="2200" dirty="0">
                <a:latin typeface="+mn-lt"/>
              </a:rPr>
              <a:t>1.  The human being is co existence of ‘I’ and the body, and there is exchange of information between the two i.e., ‘I’ and body exist together and are related.</a:t>
            </a:r>
            <a:br>
              <a:rPr lang="en-IN" sz="2200" dirty="0">
                <a:latin typeface="+mn-lt"/>
              </a:rPr>
            </a:br>
            <a:r>
              <a:rPr lang="en-IN" sz="2200" dirty="0">
                <a:latin typeface="+mn-lt"/>
              </a:rPr>
              <a:t>2. There is a flow of information from ‘I’ to the body and from body to the ‘I’. We can make this distinction between the self and the body in three ways in terms of the needs, activities and the types of these two activities.</a:t>
            </a:r>
            <a:br>
              <a:rPr lang="en-IN" sz="2200" dirty="0">
                <a:latin typeface="+mn-lt"/>
              </a:rPr>
            </a:br>
            <a:r>
              <a:rPr lang="en-IN" sz="2200" dirty="0">
                <a:latin typeface="+mn-lt"/>
              </a:rPr>
              <a:t>3. All the needs of ‘I’ say respect, trust etc., can be called as Happiness, while the needs of body are physical facilities like food.</a:t>
            </a:r>
            <a:br>
              <a:rPr lang="en-IN" sz="2200" dirty="0">
                <a:latin typeface="+mn-lt"/>
              </a:rPr>
            </a:br>
            <a:r>
              <a:rPr lang="en-IN" sz="2200" dirty="0">
                <a:latin typeface="+mn-lt"/>
              </a:rPr>
              <a:t>4. The activities of ‘I’ are  activities like, desire, thinking, selection, while the activities of body are activities like eating, breathing etc.</a:t>
            </a:r>
            <a:br>
              <a:rPr lang="en-IN" sz="2200" dirty="0">
                <a:latin typeface="+mn-lt"/>
              </a:rPr>
            </a:br>
            <a:r>
              <a:rPr lang="en-IN" sz="2200" dirty="0">
                <a:latin typeface="+mn-lt"/>
              </a:rPr>
              <a:t>5. The mode of interaction of ‘I’ includes knowing, assuming, recognising and fulfilment. The fulfilment depends on recognition depends on assumptions and assumptions depends on knowing or not knowing.</a:t>
            </a:r>
          </a:p>
        </p:txBody>
      </p:sp>
      <p:pic>
        <p:nvPicPr>
          <p:cNvPr id="5" name="Picture 4"/>
          <p:cNvPicPr>
            <a:picLocks noChangeAspect="1"/>
          </p:cNvPicPr>
          <p:nvPr/>
        </p:nvPicPr>
        <p:blipFill>
          <a:blip r:embed="rId2"/>
          <a:stretch>
            <a:fillRect/>
          </a:stretch>
        </p:blipFill>
        <p:spPr>
          <a:xfrm>
            <a:off x="3352799" y="4722913"/>
            <a:ext cx="5043055" cy="2135087"/>
          </a:xfrm>
          <a:prstGeom prst="rect">
            <a:avLst/>
          </a:prstGeom>
        </p:spPr>
      </p:pic>
    </p:spTree>
    <p:extLst>
      <p:ext uri="{BB962C8B-B14F-4D97-AF65-F5344CB8AC3E}">
        <p14:creationId xmlns:p14="http://schemas.microsoft.com/office/powerpoint/2010/main" val="26647627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755072" y="270994"/>
            <a:ext cx="10564091" cy="2387600"/>
          </a:xfrm>
        </p:spPr>
        <p:txBody>
          <a:bodyPr anchor="t">
            <a:normAutofit/>
          </a:bodyPr>
          <a:lstStyle/>
          <a:p>
            <a:pPr algn="l"/>
            <a:r>
              <a:rPr lang="en-IN" sz="2200" b="1" dirty="0">
                <a:latin typeface="+mn-lt"/>
              </a:rPr>
              <a:t>Differentiate between the needs of self and ‘I’.</a:t>
            </a:r>
            <a:br>
              <a:rPr lang="en-IN" sz="2200" b="1" dirty="0">
                <a:latin typeface="+mn-lt"/>
              </a:rPr>
            </a:br>
            <a:r>
              <a:rPr lang="en-IN" sz="2400" dirty="0">
                <a:latin typeface="+mn-lt"/>
              </a:rPr>
              <a:t>The human being is the co-existence of ‘I’ and the body, and there is exchange of information between the two. We can make this distinction between the self and the body in terms if the needs as shown in the table below:</a:t>
            </a:r>
            <a:br>
              <a:rPr lang="en-IN" sz="2400" dirty="0">
                <a:latin typeface="+mn-lt"/>
              </a:rPr>
            </a:br>
            <a:endParaRPr lang="en-IN" sz="2400" dirty="0">
              <a:latin typeface="+mn-lt"/>
            </a:endParaRPr>
          </a:p>
        </p:txBody>
      </p:sp>
      <p:sp>
        <p:nvSpPr>
          <p:cNvPr id="7" name="Subtitle 6"/>
          <p:cNvSpPr>
            <a:spLocks noGrp="1"/>
          </p:cNvSpPr>
          <p:nvPr>
            <p:ph type="subTitle" idx="1"/>
          </p:nvPr>
        </p:nvSpPr>
        <p:spPr>
          <a:xfrm>
            <a:off x="570271" y="4667235"/>
            <a:ext cx="10748892" cy="1919771"/>
          </a:xfrm>
        </p:spPr>
        <p:txBody>
          <a:bodyPr>
            <a:normAutofit/>
          </a:bodyPr>
          <a:lstStyle/>
          <a:p>
            <a:pPr marL="457200" indent="-457200" algn="l">
              <a:buAutoNum type="arabicPeriod"/>
            </a:pPr>
            <a:r>
              <a:rPr lang="en-IN" b="1" dirty="0"/>
              <a:t>Needs are : </a:t>
            </a:r>
            <a:r>
              <a:rPr lang="en-IN" dirty="0"/>
              <a:t>The need for the body like food for nourishment clothes  for protection and instruments are physical facilities. </a:t>
            </a:r>
          </a:p>
          <a:p>
            <a:pPr algn="l"/>
            <a:r>
              <a:rPr lang="en-IN" dirty="0"/>
              <a:t>        whereas the need of ‘I’ is to live in the state of continuous happiness. The need of the body are physical in nature, whereas the needs of the ‘I’ are not physical in nature – like trust , happiness, respect etc. </a:t>
            </a:r>
          </a:p>
          <a:p>
            <a:pPr algn="l"/>
            <a:endParaRPr lang="en-IN" dirty="0"/>
          </a:p>
          <a:p>
            <a:pPr algn="l"/>
            <a:endParaRPr lang="en-IN" dirty="0"/>
          </a:p>
        </p:txBody>
      </p:sp>
      <p:pic>
        <p:nvPicPr>
          <p:cNvPr id="5" name="Picture 4"/>
          <p:cNvPicPr>
            <a:picLocks noChangeAspect="1"/>
          </p:cNvPicPr>
          <p:nvPr/>
        </p:nvPicPr>
        <p:blipFill>
          <a:blip r:embed="rId2"/>
          <a:stretch>
            <a:fillRect/>
          </a:stretch>
        </p:blipFill>
        <p:spPr>
          <a:xfrm>
            <a:off x="1323108" y="1619503"/>
            <a:ext cx="8853055" cy="3117274"/>
          </a:xfrm>
          <a:prstGeom prst="rect">
            <a:avLst/>
          </a:prstGeom>
        </p:spPr>
      </p:pic>
    </p:spTree>
    <p:extLst>
      <p:ext uri="{BB962C8B-B14F-4D97-AF65-F5344CB8AC3E}">
        <p14:creationId xmlns:p14="http://schemas.microsoft.com/office/powerpoint/2010/main" val="31973043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091" y="877743"/>
            <a:ext cx="10515600" cy="5079712"/>
          </a:xfrm>
        </p:spPr>
        <p:txBody>
          <a:bodyPr anchor="t">
            <a:normAutofit/>
          </a:bodyPr>
          <a:lstStyle/>
          <a:p>
            <a:r>
              <a:rPr lang="en-IN" sz="2400" b="1" dirty="0">
                <a:latin typeface="+mn-lt"/>
              </a:rPr>
              <a:t>2. In Time, Needs are </a:t>
            </a:r>
            <a:r>
              <a:rPr lang="en-IN" sz="2400" dirty="0">
                <a:latin typeface="+mn-lt"/>
              </a:rPr>
              <a:t>: The need if ‘I’ are continuous in time, unlike the need of the body, which is temporary in time. we want happiness continuously. If we talk about food, clothing, shelter or instruments, these are needed only for some amount of time. So need for physical facilities of the body is temporary in time- it is not continuous.</a:t>
            </a:r>
            <a:br>
              <a:rPr lang="en-IN" sz="2400" dirty="0">
                <a:latin typeface="+mn-lt"/>
              </a:rPr>
            </a:br>
            <a:r>
              <a:rPr lang="en-IN" sz="2400" b="1" dirty="0">
                <a:latin typeface="+mn-lt"/>
              </a:rPr>
              <a:t>3. In quality, needs are: </a:t>
            </a:r>
            <a:r>
              <a:rPr lang="en-IN" sz="2400" dirty="0">
                <a:latin typeface="+mn-lt"/>
              </a:rPr>
              <a:t>The physical facilities needed for the body in the limited quantity. When we try and exceed these limits, it becomes troublesome for us after some time.</a:t>
            </a:r>
            <a:br>
              <a:rPr lang="en-IN" sz="2400" dirty="0">
                <a:latin typeface="+mn-lt"/>
              </a:rPr>
            </a:br>
            <a:r>
              <a:rPr lang="en-IN" sz="2400" dirty="0">
                <a:latin typeface="+mn-lt"/>
              </a:rPr>
              <a:t>Whereas the needs of ‘I’ are qualitative but we also want them continuously. Ex: Happiness is qualitative. Either we are feeling or they are not.</a:t>
            </a:r>
            <a:br>
              <a:rPr lang="en-IN" sz="2400" dirty="0">
                <a:latin typeface="+mn-lt"/>
              </a:rPr>
            </a:br>
            <a:r>
              <a:rPr lang="en-IN" sz="2400" b="1" dirty="0">
                <a:latin typeface="+mn-lt"/>
              </a:rPr>
              <a:t>4. Needs are fulfilled by: </a:t>
            </a:r>
            <a:r>
              <a:rPr lang="en-IN" sz="2400" dirty="0">
                <a:latin typeface="+mn-lt"/>
              </a:rPr>
              <a:t>The need of the self ‘I’, for happiness is ensured by right understanding and right feeling, while the need of the body, for physical facilities, is ensured by appropriate </a:t>
            </a:r>
            <a:r>
              <a:rPr lang="en-IN" sz="2400" dirty="0" err="1">
                <a:latin typeface="+mn-lt"/>
              </a:rPr>
              <a:t>physico</a:t>
            </a:r>
            <a:r>
              <a:rPr lang="en-IN" sz="2400" dirty="0">
                <a:latin typeface="+mn-lt"/>
              </a:rPr>
              <a:t>-chemical things.</a:t>
            </a:r>
          </a:p>
        </p:txBody>
      </p:sp>
    </p:spTree>
    <p:extLst>
      <p:ext uri="{BB962C8B-B14F-4D97-AF65-F5344CB8AC3E}">
        <p14:creationId xmlns:p14="http://schemas.microsoft.com/office/powerpoint/2010/main" val="41312729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4855" y="365558"/>
            <a:ext cx="10515600" cy="6126884"/>
          </a:xfrm>
        </p:spPr>
        <p:txBody>
          <a:bodyPr>
            <a:normAutofit fontScale="62500" lnSpcReduction="20000"/>
          </a:bodyPr>
          <a:lstStyle/>
          <a:p>
            <a:pPr marL="0" indent="0">
              <a:buNone/>
            </a:pPr>
            <a:r>
              <a:rPr lang="en-IN" sz="4400" b="1" dirty="0"/>
              <a:t>Explain the body as instrument of ‘I’.</a:t>
            </a:r>
          </a:p>
          <a:p>
            <a:pPr marL="0" indent="0">
              <a:buNone/>
            </a:pPr>
            <a:r>
              <a:rPr lang="en-IN" sz="4000" dirty="0"/>
              <a:t>1.There is a big difference between the Body and the Self.</a:t>
            </a:r>
          </a:p>
          <a:p>
            <a:pPr marL="0" indent="0">
              <a:buNone/>
            </a:pPr>
            <a:r>
              <a:rPr lang="en-IN" sz="4000" dirty="0"/>
              <a:t>2. The self is a conscious entity and knows that it exists.</a:t>
            </a:r>
          </a:p>
          <a:p>
            <a:pPr marL="0" indent="0">
              <a:buNone/>
            </a:pPr>
            <a:r>
              <a:rPr lang="en-IN" sz="4000" dirty="0"/>
              <a:t>3. The Body is an material entity and only does what the Self instructs it to do.</a:t>
            </a:r>
          </a:p>
          <a:p>
            <a:pPr marL="0" indent="0">
              <a:buNone/>
            </a:pPr>
            <a:r>
              <a:rPr lang="en-IN" sz="4000" dirty="0"/>
              <a:t>4. The self thinks, takes the decisions and then instructs the Body to act accordingly.</a:t>
            </a:r>
          </a:p>
          <a:p>
            <a:pPr marL="0" indent="0">
              <a:buNone/>
            </a:pPr>
            <a:r>
              <a:rPr lang="en-IN" sz="4000" dirty="0"/>
              <a:t>5. For instance, when the Self decides that it is time to study, then the body sits in a chair, opens up the books and starts reading.</a:t>
            </a:r>
          </a:p>
          <a:p>
            <a:pPr marL="0" indent="0">
              <a:buNone/>
            </a:pPr>
            <a:r>
              <a:rPr lang="en-IN" sz="4000" dirty="0"/>
              <a:t>6. The self absorbs whatever the eyes read, analyses that information and understands it.</a:t>
            </a:r>
          </a:p>
          <a:p>
            <a:pPr marL="0" indent="0">
              <a:buNone/>
            </a:pPr>
            <a:r>
              <a:rPr lang="en-IN" sz="4200" dirty="0"/>
              <a:t>7. The Body doesn't sit in the chair and open the book without the bidding by the Self and the eyes alone do not understand whatever they read  </a:t>
            </a:r>
          </a:p>
          <a:p>
            <a:pPr marL="0" indent="0">
              <a:buNone/>
            </a:pPr>
            <a:r>
              <a:rPr lang="en-IN" sz="4200" dirty="0"/>
              <a:t>8. The Self instructs the Body to sit and open the book and the Self understands the information being read by the eyes.</a:t>
            </a:r>
          </a:p>
          <a:p>
            <a:pPr marL="0" indent="0">
              <a:buNone/>
            </a:pPr>
            <a:r>
              <a:rPr lang="en-IN" sz="4200" dirty="0"/>
              <a:t>9. Thus, the Body is a tool or an instrument of the Self.</a:t>
            </a:r>
          </a:p>
          <a:p>
            <a:pPr marL="0" indent="0">
              <a:buNone/>
            </a:pPr>
            <a:endParaRPr lang="en-IN" sz="2000" dirty="0"/>
          </a:p>
        </p:txBody>
      </p:sp>
    </p:spTree>
    <p:extLst>
      <p:ext uri="{BB962C8B-B14F-4D97-AF65-F5344CB8AC3E}">
        <p14:creationId xmlns:p14="http://schemas.microsoft.com/office/powerpoint/2010/main" val="11028033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7981" y="412462"/>
            <a:ext cx="11395363" cy="6099174"/>
          </a:xfrm>
        </p:spPr>
        <p:txBody>
          <a:bodyPr>
            <a:normAutofit/>
          </a:bodyPr>
          <a:lstStyle/>
          <a:p>
            <a:pPr marL="0" indent="0">
              <a:buNone/>
            </a:pPr>
            <a:r>
              <a:rPr lang="en-IN" sz="2400" b="1" dirty="0"/>
              <a:t>Conflicts and contradictions in ‘I’ as a Result of Preconditioned desire</a:t>
            </a:r>
          </a:p>
          <a:p>
            <a:pPr marL="0" indent="0">
              <a:buNone/>
            </a:pPr>
            <a:r>
              <a:rPr lang="en-IN" sz="2400" dirty="0"/>
              <a:t>The desires, thoughts and selections are in conflicts. Since the desires are in conflicts, the thoughts they give rise to, are also in conflict and in turn, the selection from the thoughts are also in conflicts.</a:t>
            </a:r>
          </a:p>
          <a:p>
            <a:pPr marL="0" indent="0">
              <a:buNone/>
            </a:pPr>
            <a:r>
              <a:rPr lang="en-IN" sz="2400" dirty="0"/>
              <a:t>This conflict affects us in different manners:</a:t>
            </a:r>
          </a:p>
          <a:p>
            <a:pPr marL="457200" indent="-457200">
              <a:buAutoNum type="alphaLcPeriod"/>
            </a:pPr>
            <a:r>
              <a:rPr lang="en-IN" sz="2400" b="1" dirty="0"/>
              <a:t>Wavering aspirations: </a:t>
            </a:r>
            <a:r>
              <a:rPr lang="en-IN" sz="2400" dirty="0"/>
              <a:t>Our goals keep shifting as the inputs  from the outside also keep changing.</a:t>
            </a:r>
          </a:p>
          <a:p>
            <a:pPr marL="0" indent="0">
              <a:buNone/>
            </a:pPr>
            <a:r>
              <a:rPr lang="en-IN" sz="2400" b="1" dirty="0"/>
              <a:t>b. Lack of confidence : </a:t>
            </a:r>
            <a:r>
              <a:rPr lang="en-IN" sz="2400" dirty="0"/>
              <a:t>Since our desires are shaky, we are not sure about them.</a:t>
            </a:r>
          </a:p>
          <a:p>
            <a:pPr marL="0" indent="0">
              <a:buNone/>
            </a:pPr>
            <a:r>
              <a:rPr lang="en-IN" sz="2400" b="1" dirty="0"/>
              <a:t>c.</a:t>
            </a:r>
            <a:r>
              <a:rPr lang="en-IN" sz="2400" dirty="0"/>
              <a:t> </a:t>
            </a:r>
            <a:r>
              <a:rPr lang="en-IN" sz="2400" b="1" dirty="0"/>
              <a:t>Unhappiness/conflicts: </a:t>
            </a:r>
            <a:r>
              <a:rPr lang="en-IN" sz="2400" dirty="0"/>
              <a:t>Since out desires, thoughts and expectations are in conflict, it becomes the cause for our unhappiness, leading to stress and tension.</a:t>
            </a:r>
          </a:p>
          <a:p>
            <a:pPr marL="0" indent="0">
              <a:buNone/>
            </a:pPr>
            <a:r>
              <a:rPr lang="en-IN" sz="2400" b="1" dirty="0"/>
              <a:t>d. Lack of qualitative improvement in us: </a:t>
            </a:r>
            <a:r>
              <a:rPr lang="en-IN" sz="2400" dirty="0"/>
              <a:t>we focus largely on fulfilling the needs of the body. As a result, we live with a sense of lack of fulfilment.</a:t>
            </a:r>
          </a:p>
          <a:p>
            <a:pPr marL="0" indent="0">
              <a:buNone/>
            </a:pPr>
            <a:r>
              <a:rPr lang="en-IN" sz="2400" b="1" dirty="0"/>
              <a:t>e. State of resignation</a:t>
            </a:r>
            <a:r>
              <a:rPr lang="en-IN" sz="2400" dirty="0"/>
              <a:t>: Because we do not understand the ourselves properly and have contradictions within, we slowly start getting disillusioned.</a:t>
            </a:r>
          </a:p>
        </p:txBody>
      </p:sp>
    </p:spTree>
    <p:extLst>
      <p:ext uri="{BB962C8B-B14F-4D97-AF65-F5344CB8AC3E}">
        <p14:creationId xmlns:p14="http://schemas.microsoft.com/office/powerpoint/2010/main" val="38338869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3290" y="365125"/>
            <a:ext cx="10960510" cy="6174220"/>
          </a:xfrm>
        </p:spPr>
        <p:txBody>
          <a:bodyPr anchor="t">
            <a:normAutofit fontScale="90000"/>
          </a:bodyPr>
          <a:lstStyle/>
          <a:p>
            <a:r>
              <a:rPr lang="en-IN" sz="2700" b="1" dirty="0">
                <a:latin typeface="+mn-lt"/>
              </a:rPr>
              <a:t>Elaborate how sensation from the body cannot be a source for continuous happiness.</a:t>
            </a:r>
            <a:br>
              <a:rPr lang="en-IN" sz="2000" b="1" dirty="0">
                <a:latin typeface="+mn-lt"/>
              </a:rPr>
            </a:br>
            <a:r>
              <a:rPr lang="en-IN" sz="2700" dirty="0">
                <a:latin typeface="+mn-lt"/>
              </a:rPr>
              <a:t>1. Pleasure from sensation is short lived because it only caters to our bodily needs, which are temporary by nature.</a:t>
            </a:r>
            <a:br>
              <a:rPr lang="en-IN" sz="2700" dirty="0">
                <a:latin typeface="+mn-lt"/>
              </a:rPr>
            </a:br>
            <a:r>
              <a:rPr lang="en-IN" sz="2700" dirty="0">
                <a:latin typeface="+mn-lt"/>
              </a:rPr>
              <a:t>2. For Ex. If we like to eat chocolates, we might eat them regularly.</a:t>
            </a:r>
            <a:br>
              <a:rPr lang="en-IN" sz="2700" dirty="0">
                <a:latin typeface="+mn-lt"/>
              </a:rPr>
            </a:br>
            <a:r>
              <a:rPr lang="en-IN" sz="2700" dirty="0">
                <a:latin typeface="+mn-lt"/>
              </a:rPr>
              <a:t>3. Soon, we might start eating them every day because our happiness depends on satisfying out desires to eat chocolates.</a:t>
            </a:r>
            <a:br>
              <a:rPr lang="en-IN" sz="2700" dirty="0">
                <a:latin typeface="+mn-lt"/>
              </a:rPr>
            </a:br>
            <a:r>
              <a:rPr lang="en-IN" sz="2700" dirty="0">
                <a:latin typeface="+mn-lt"/>
              </a:rPr>
              <a:t>4. And if one day, we are not able to eat chocolates, we start feeling unhappy and very upset.</a:t>
            </a:r>
            <a:br>
              <a:rPr lang="en-IN" sz="2700" dirty="0">
                <a:latin typeface="+mn-lt"/>
              </a:rPr>
            </a:br>
            <a:r>
              <a:rPr lang="en-IN" sz="2700" dirty="0">
                <a:latin typeface="+mn-lt"/>
              </a:rPr>
              <a:t>5. This shows that a desire that depends on bodily needs will definitely make us unhappy after a stage.</a:t>
            </a:r>
            <a:br>
              <a:rPr lang="en-IN" sz="2700" dirty="0">
                <a:latin typeface="+mn-lt"/>
              </a:rPr>
            </a:br>
            <a:r>
              <a:rPr lang="en-IN" sz="2700" dirty="0">
                <a:latin typeface="+mn-lt"/>
              </a:rPr>
              <a:t>6. Similarly, when we are driven by any of the 5 senses of our body including, sight, smell, taste, touch and hearing, we become slaves of the these senses.</a:t>
            </a:r>
            <a:br>
              <a:rPr lang="en-IN" sz="2700" dirty="0">
                <a:latin typeface="+mn-lt"/>
              </a:rPr>
            </a:br>
            <a:r>
              <a:rPr lang="en-IN" sz="2700" dirty="0">
                <a:latin typeface="+mn-lt"/>
              </a:rPr>
              <a:t>7. The needs of all the 5 sense are temporary by nature, whereas the needs of the Self are continuous.</a:t>
            </a:r>
            <a:br>
              <a:rPr lang="en-IN" sz="2700" dirty="0">
                <a:latin typeface="+mn-lt"/>
              </a:rPr>
            </a:br>
            <a:r>
              <a:rPr lang="en-IN" sz="2700" dirty="0">
                <a:latin typeface="+mn-lt"/>
              </a:rPr>
              <a:t>8. To test the need of the Self,  we only need to ask ourselves whether we want happiness continuously or not.</a:t>
            </a:r>
            <a:br>
              <a:rPr lang="en-IN" sz="2700" dirty="0">
                <a:latin typeface="+mn-lt"/>
              </a:rPr>
            </a:br>
            <a:r>
              <a:rPr lang="en-IN" sz="2700" dirty="0">
                <a:latin typeface="+mn-lt"/>
              </a:rPr>
              <a:t>9. The most obvious answer is we want happiness continuously.</a:t>
            </a:r>
            <a:br>
              <a:rPr lang="en-IN" sz="2700" dirty="0">
                <a:latin typeface="+mn-lt"/>
              </a:rPr>
            </a:br>
            <a:r>
              <a:rPr lang="en-IN" sz="2700" dirty="0">
                <a:latin typeface="+mn-lt"/>
              </a:rPr>
              <a:t>10. Thus, any kind of pleasure from a sensation from the body cant be the source of our lasting happiness.</a:t>
            </a:r>
            <a:br>
              <a:rPr lang="en-IN" sz="2700" dirty="0">
                <a:latin typeface="+mn-lt"/>
              </a:rPr>
            </a:br>
            <a:br>
              <a:rPr lang="en-IN" sz="2700" dirty="0">
                <a:latin typeface="+mn-lt"/>
              </a:rPr>
            </a:br>
            <a:endParaRPr lang="en-IN" sz="2700" dirty="0">
              <a:latin typeface="+mn-lt"/>
            </a:endParaRPr>
          </a:p>
        </p:txBody>
      </p:sp>
    </p:spTree>
    <p:extLst>
      <p:ext uri="{BB962C8B-B14F-4D97-AF65-F5344CB8AC3E}">
        <p14:creationId xmlns:p14="http://schemas.microsoft.com/office/powerpoint/2010/main" val="20824061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200" y="681038"/>
            <a:ext cx="10515600" cy="855532"/>
          </a:xfrm>
        </p:spPr>
        <p:txBody>
          <a:bodyPr>
            <a:normAutofit/>
          </a:bodyPr>
          <a:lstStyle/>
          <a:p>
            <a:pPr algn="ctr"/>
            <a:r>
              <a:rPr lang="en-US" sz="3200" b="1" dirty="0"/>
              <a:t>OVERVIEW</a:t>
            </a:r>
            <a:endParaRPr lang="en-IN" sz="3200" b="1" dirty="0"/>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369421"/>
            <a:ext cx="9314469" cy="4883084"/>
          </a:xfrm>
        </p:spPr>
        <p:txBody>
          <a:bodyPr>
            <a:noAutofit/>
          </a:bodyPr>
          <a:lstStyle/>
          <a:p>
            <a:pPr>
              <a:lnSpc>
                <a:spcPct val="150000"/>
              </a:lnSpc>
            </a:pPr>
            <a:r>
              <a:rPr lang="en-US" sz="2400" dirty="0"/>
              <a:t>Understanding the Human Being as a Co-existence of the sentient ‘I’ and the material ‘Body’</a:t>
            </a:r>
          </a:p>
          <a:p>
            <a:pPr>
              <a:lnSpc>
                <a:spcPct val="150000"/>
              </a:lnSpc>
            </a:pPr>
            <a:r>
              <a:rPr lang="en-US" sz="2400" dirty="0"/>
              <a:t>Understanding the needs of Self (‘I’) and ‘Body’ – </a:t>
            </a:r>
            <a:r>
              <a:rPr lang="en-US" sz="2400" dirty="0" err="1"/>
              <a:t>Sukh</a:t>
            </a:r>
            <a:r>
              <a:rPr lang="en-US" sz="2400" dirty="0"/>
              <a:t> and Suvidha</a:t>
            </a:r>
          </a:p>
          <a:p>
            <a:pPr>
              <a:lnSpc>
                <a:spcPct val="150000"/>
              </a:lnSpc>
            </a:pPr>
            <a:r>
              <a:rPr lang="en-US" sz="2400" dirty="0"/>
              <a:t>Understanding the Body as an Instrument of ‘I’ (I being the doer, seer and enjoyer)</a:t>
            </a:r>
          </a:p>
          <a:p>
            <a:pPr>
              <a:lnSpc>
                <a:spcPct val="150000"/>
              </a:lnSpc>
            </a:pPr>
            <a:r>
              <a:rPr lang="en-US" sz="2400" dirty="0"/>
              <a:t>Understanding the characteristics and activities of ‘I’ and harmony in ‘I’</a:t>
            </a:r>
          </a:p>
          <a:p>
            <a:pPr>
              <a:lnSpc>
                <a:spcPct val="150000"/>
              </a:lnSpc>
            </a:pPr>
            <a:r>
              <a:rPr lang="en-US" sz="2400" dirty="0"/>
              <a:t>Understanding the harmony of I with the Body: </a:t>
            </a:r>
            <a:r>
              <a:rPr lang="en-US" sz="2400" dirty="0" err="1"/>
              <a:t>Sanyam</a:t>
            </a:r>
            <a:r>
              <a:rPr lang="en-US" sz="2400" dirty="0"/>
              <a:t> and </a:t>
            </a:r>
            <a:r>
              <a:rPr lang="en-US" sz="2400" dirty="0" err="1"/>
              <a:t>Swasthya</a:t>
            </a:r>
            <a:endParaRPr lang="en-US" sz="2400" dirty="0"/>
          </a:p>
          <a:p>
            <a:pPr>
              <a:lnSpc>
                <a:spcPct val="150000"/>
              </a:lnSpc>
            </a:pPr>
            <a:r>
              <a:rPr lang="en-US" sz="2400" dirty="0"/>
              <a:t>Programs to ensure </a:t>
            </a:r>
            <a:r>
              <a:rPr lang="en-US" sz="2400" dirty="0" err="1"/>
              <a:t>Sanyam</a:t>
            </a:r>
            <a:r>
              <a:rPr lang="en-US" sz="2400" dirty="0"/>
              <a:t> and </a:t>
            </a:r>
            <a:r>
              <a:rPr lang="en-US" sz="2400" dirty="0" err="1"/>
              <a:t>Swasthya</a:t>
            </a:r>
            <a:r>
              <a:rPr lang="en-US" sz="2400" dirty="0"/>
              <a:t> </a:t>
            </a:r>
            <a:endParaRPr lang="en-IN" sz="2400"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5" name="Picture 4">
            <a:extLst>
              <a:ext uri="{FF2B5EF4-FFF2-40B4-BE49-F238E27FC236}">
                <a16:creationId xmlns:a16="http://schemas.microsoft.com/office/drawing/2014/main" id="{D2E19F5C-AEFB-D36B-03A1-AE19332E7C37}"/>
              </a:ext>
            </a:extLst>
          </p:cNvPr>
          <p:cNvPicPr>
            <a:picLocks noChangeAspect="1"/>
          </p:cNvPicPr>
          <p:nvPr/>
        </p:nvPicPr>
        <p:blipFill>
          <a:blip r:embed="rId3"/>
          <a:stretch>
            <a:fillRect/>
          </a:stretch>
        </p:blipFill>
        <p:spPr>
          <a:xfrm>
            <a:off x="10391775" y="2217608"/>
            <a:ext cx="1800225" cy="3808429"/>
          </a:xfrm>
          <a:prstGeom prst="rect">
            <a:avLst/>
          </a:prstGeom>
        </p:spPr>
      </p:pic>
    </p:spTree>
    <p:extLst>
      <p:ext uri="{BB962C8B-B14F-4D97-AF65-F5344CB8AC3E}">
        <p14:creationId xmlns:p14="http://schemas.microsoft.com/office/powerpoint/2010/main" val="2869848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6527" y="171161"/>
            <a:ext cx="10857718" cy="6492875"/>
          </a:xfrm>
        </p:spPr>
        <p:txBody>
          <a:bodyPr anchor="t">
            <a:noAutofit/>
          </a:bodyPr>
          <a:lstStyle/>
          <a:p>
            <a:r>
              <a:rPr lang="en-IN" sz="2400" b="1" dirty="0">
                <a:latin typeface="+mn-lt"/>
              </a:rPr>
              <a:t>How harmony in individual is possible?</a:t>
            </a:r>
            <a:br>
              <a:rPr lang="en-IN" sz="2400" b="1" dirty="0">
                <a:latin typeface="+mn-lt"/>
              </a:rPr>
            </a:br>
            <a:r>
              <a:rPr lang="en-IN" sz="2400" dirty="0">
                <a:latin typeface="+mn-lt"/>
              </a:rPr>
              <a:t>1. Harmony in the self is something that leaves to harmony at all levels of being. This understanding is essential for each of us to leave a life fulfilment and continuous happiness, the four step process that leads to harmony  in the self is :</a:t>
            </a:r>
            <a:br>
              <a:rPr lang="en-IN" sz="2400" dirty="0">
                <a:latin typeface="+mn-lt"/>
              </a:rPr>
            </a:br>
            <a:r>
              <a:rPr lang="en-IN" sz="2400" dirty="0">
                <a:latin typeface="+mn-lt"/>
              </a:rPr>
              <a:t>	</a:t>
            </a:r>
            <a:r>
              <a:rPr lang="en-IN" sz="2400" dirty="0" err="1">
                <a:latin typeface="+mn-lt"/>
              </a:rPr>
              <a:t>i</a:t>
            </a:r>
            <a:r>
              <a:rPr lang="en-IN" sz="2400" dirty="0">
                <a:latin typeface="+mn-lt"/>
              </a:rPr>
              <a:t>. Becoming aware that a human is the coexistence of self/ I and the body.</a:t>
            </a:r>
            <a:br>
              <a:rPr lang="en-IN" sz="2400" dirty="0">
                <a:latin typeface="+mn-lt"/>
              </a:rPr>
            </a:br>
            <a:r>
              <a:rPr lang="en-IN" sz="2400" dirty="0">
                <a:latin typeface="+mn-lt"/>
              </a:rPr>
              <a:t>	ii. Becoming aware that the body is only an instrument of self or I. I is the seer, doer, and enjoyer not the body.</a:t>
            </a:r>
            <a:br>
              <a:rPr lang="en-IN" sz="2400" dirty="0">
                <a:latin typeface="+mn-lt"/>
              </a:rPr>
            </a:br>
            <a:r>
              <a:rPr lang="en-IN" sz="2400" dirty="0">
                <a:latin typeface="+mn-lt"/>
              </a:rPr>
              <a:t>	iii. Becoming aware of the activities of the self desires, thoughts and expectations and then put these desires, thoughts and expectations through the test of your own natural acceptance</a:t>
            </a:r>
            <a:br>
              <a:rPr lang="en-IN" sz="2400" dirty="0">
                <a:latin typeface="+mn-lt"/>
              </a:rPr>
            </a:br>
            <a:r>
              <a:rPr lang="en-IN" sz="2400" dirty="0">
                <a:latin typeface="+mn-lt"/>
              </a:rPr>
              <a:t>           iv. Understand the harmony at all levels of existence leading to realisation and understanding which </a:t>
            </a:r>
            <a:r>
              <a:rPr lang="en-IN" sz="2400" dirty="0" err="1">
                <a:latin typeface="+mn-lt"/>
              </a:rPr>
              <a:t>inturn</a:t>
            </a:r>
            <a:r>
              <a:rPr lang="en-IN" sz="2400" dirty="0">
                <a:latin typeface="+mn-lt"/>
              </a:rPr>
              <a:t> leads to a sense of definiteness in our desires, thoughts and expectations.</a:t>
            </a:r>
            <a:br>
              <a:rPr lang="en-IN" sz="2400" dirty="0">
                <a:latin typeface="+mn-lt"/>
              </a:rPr>
            </a:br>
            <a:r>
              <a:rPr lang="en-IN" sz="2400" dirty="0">
                <a:latin typeface="+mn-lt"/>
              </a:rPr>
              <a:t>2. This attainment of harmony leads to a clear flow with no contradictions or conflicts. So we have a better understanding of ourselves, our basic aspirations and the way in which we can fulfil these aspirations.</a:t>
            </a:r>
            <a:br>
              <a:rPr lang="en-IN" sz="2400" dirty="0">
                <a:latin typeface="+mn-lt"/>
              </a:rPr>
            </a:br>
            <a:r>
              <a:rPr lang="en-IN" sz="2400" dirty="0">
                <a:latin typeface="+mn-lt"/>
              </a:rPr>
              <a:t>3. Thus, we have a better understanding of all things around us and our relationship with all those around us. This leads to a state of being </a:t>
            </a:r>
            <a:r>
              <a:rPr lang="en-IN" sz="2400" dirty="0" err="1">
                <a:latin typeface="+mn-lt"/>
              </a:rPr>
              <a:t>svatantrata</a:t>
            </a:r>
            <a:r>
              <a:rPr lang="en-IN" sz="2400" dirty="0">
                <a:latin typeface="+mn-lt"/>
              </a:rPr>
              <a:t> and we become self organised in our imagination, behaviour and work resulting in continuous happiness and prosperity.</a:t>
            </a:r>
          </a:p>
        </p:txBody>
      </p:sp>
    </p:spTree>
    <p:extLst>
      <p:ext uri="{BB962C8B-B14F-4D97-AF65-F5344CB8AC3E}">
        <p14:creationId xmlns:p14="http://schemas.microsoft.com/office/powerpoint/2010/main" val="4495064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1219" y="268144"/>
            <a:ext cx="10515600" cy="695418"/>
          </a:xfrm>
        </p:spPr>
        <p:txBody>
          <a:bodyPr anchor="t">
            <a:noAutofit/>
          </a:bodyPr>
          <a:lstStyle/>
          <a:p>
            <a:r>
              <a:rPr lang="en-IN" sz="2400" b="1" dirty="0">
                <a:latin typeface="+mn-lt"/>
              </a:rPr>
              <a:t>Explain the activities of realisation and understanding. How do they lead to harmony in the activities of I? Illustrate with an example.</a:t>
            </a:r>
            <a:br>
              <a:rPr lang="en-IN" sz="2000" dirty="0">
                <a:latin typeface="+mn-lt"/>
              </a:rPr>
            </a:br>
            <a:r>
              <a:rPr lang="en-IN" sz="2400" b="1" dirty="0">
                <a:latin typeface="+mn-lt"/>
              </a:rPr>
              <a:t>Realisation:</a:t>
            </a:r>
            <a:br>
              <a:rPr lang="en-IN" sz="2400" dirty="0">
                <a:latin typeface="+mn-lt"/>
              </a:rPr>
            </a:br>
            <a:r>
              <a:rPr lang="en-IN" sz="2400" dirty="0">
                <a:latin typeface="+mn-lt"/>
              </a:rPr>
              <a:t>Realisation means to be able to see the reality as it is.</a:t>
            </a:r>
            <a:br>
              <a:rPr lang="en-IN" sz="2400" dirty="0">
                <a:latin typeface="+mn-lt"/>
              </a:rPr>
            </a:br>
            <a:r>
              <a:rPr lang="en-IN" sz="2400" dirty="0">
                <a:latin typeface="+mn-lt"/>
              </a:rPr>
              <a:t>In realisation, we get the answers to “what is reality?” this, for each one offers translate into the answers to “what to do?” and “why to do?” when the operate on the basis of realisation and gains understanding according to the realisation then it give definiteness and certainty and make us self organised.</a:t>
            </a:r>
            <a:br>
              <a:rPr lang="en-IN" sz="2400" dirty="0">
                <a:latin typeface="+mn-lt"/>
              </a:rPr>
            </a:br>
            <a:r>
              <a:rPr lang="en-IN" sz="2400" b="1" dirty="0">
                <a:latin typeface="+mn-lt"/>
              </a:rPr>
              <a:t>Understanding:</a:t>
            </a:r>
            <a:br>
              <a:rPr lang="en-IN" sz="2400" dirty="0">
                <a:latin typeface="+mn-lt"/>
              </a:rPr>
            </a:br>
            <a:r>
              <a:rPr lang="en-IN" sz="2400" dirty="0">
                <a:latin typeface="+mn-lt"/>
              </a:rPr>
              <a:t>1. Understanding means to be able to understand the self organisation in all entities of nature and their interconnected organisation “as it is”.</a:t>
            </a:r>
            <a:br>
              <a:rPr lang="en-IN" sz="2400" dirty="0">
                <a:latin typeface="+mn-lt"/>
              </a:rPr>
            </a:br>
            <a:r>
              <a:rPr lang="en-IN" sz="2400" dirty="0">
                <a:latin typeface="+mn-lt"/>
              </a:rPr>
              <a:t>We are able to see the harmonious interact interconnectedness at all the levels of our living. </a:t>
            </a:r>
            <a:br>
              <a:rPr lang="en-IN" sz="2400" dirty="0">
                <a:latin typeface="+mn-lt"/>
              </a:rPr>
            </a:br>
            <a:r>
              <a:rPr lang="en-IN" sz="2400" dirty="0">
                <a:latin typeface="+mn-lt"/>
              </a:rPr>
              <a:t>2.Understanding place and important role in desire making.</a:t>
            </a:r>
            <a:br>
              <a:rPr lang="en-IN" sz="2400" dirty="0">
                <a:latin typeface="+mn-lt"/>
              </a:rPr>
            </a:br>
            <a:r>
              <a:rPr lang="en-IN" sz="2400" dirty="0">
                <a:latin typeface="+mn-lt"/>
              </a:rPr>
              <a:t>3. When we do not have the right understanding, our desire keep shifting, and this indefiniteness is reflected in our thoughts, and selections we make, and finally in our behaviour and work.</a:t>
            </a:r>
            <a:br>
              <a:rPr lang="en-IN" sz="2400" dirty="0">
                <a:latin typeface="+mn-lt"/>
              </a:rPr>
            </a:br>
            <a:r>
              <a:rPr lang="en-IN" sz="2400" dirty="0">
                <a:latin typeface="+mn-lt"/>
              </a:rPr>
              <a:t>4. On the other hand, when our understanding is based on the realisation and the use this understanding in desire making then our desire will be correct and thoughts and selections will be according to the understanding.</a:t>
            </a:r>
            <a:br>
              <a:rPr lang="en-IN" sz="2400" dirty="0">
                <a:latin typeface="+mn-lt"/>
              </a:rPr>
            </a:br>
            <a:endParaRPr lang="en-IN" sz="2400" dirty="0">
              <a:latin typeface="+mn-lt"/>
            </a:endParaRPr>
          </a:p>
        </p:txBody>
      </p:sp>
    </p:spTree>
    <p:extLst>
      <p:ext uri="{BB962C8B-B14F-4D97-AF65-F5344CB8AC3E}">
        <p14:creationId xmlns:p14="http://schemas.microsoft.com/office/powerpoint/2010/main" val="28909326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47598"/>
          </a:xfrm>
        </p:spPr>
        <p:txBody>
          <a:bodyPr anchor="t">
            <a:noAutofit/>
          </a:bodyPr>
          <a:lstStyle/>
          <a:p>
            <a:r>
              <a:rPr lang="en-IN" sz="2000" b="1" dirty="0">
                <a:latin typeface="+mn-lt"/>
              </a:rPr>
              <a:t>Why do sensation and preconditioning leads to our bondage? Point out the best method to regain our freedom</a:t>
            </a:r>
            <a:r>
              <a:rPr lang="en-IN" sz="2000" dirty="0">
                <a:latin typeface="+mn-lt"/>
              </a:rPr>
              <a:t>.</a:t>
            </a:r>
            <a:br>
              <a:rPr lang="en-IN" sz="2000" dirty="0">
                <a:latin typeface="+mn-lt"/>
              </a:rPr>
            </a:br>
            <a:br>
              <a:rPr lang="en-IN" sz="2200" dirty="0">
                <a:latin typeface="+mn-lt"/>
              </a:rPr>
            </a:br>
            <a:r>
              <a:rPr lang="en-IN" sz="2200" dirty="0">
                <a:latin typeface="+mn-lt"/>
              </a:rPr>
              <a:t>1. The solution to this problem is to start verify our desires, thoughts and expectations on the basis of our natural acceptance.</a:t>
            </a:r>
            <a:br>
              <a:rPr lang="en-IN" sz="2200" dirty="0">
                <a:latin typeface="+mn-lt"/>
              </a:rPr>
            </a:br>
            <a:r>
              <a:rPr lang="en-IN" sz="2200" dirty="0">
                <a:latin typeface="+mn-lt"/>
              </a:rPr>
              <a:t>2.Since the natural acceptance of each of us is constant and unchanging, this is what we should be verifying our desires against.</a:t>
            </a:r>
            <a:br>
              <a:rPr lang="en-IN" sz="2200" dirty="0">
                <a:latin typeface="+mn-lt"/>
              </a:rPr>
            </a:br>
            <a:r>
              <a:rPr lang="en-IN" sz="2200" dirty="0">
                <a:latin typeface="+mn-lt"/>
              </a:rPr>
              <a:t>3. Once we access our natural acceptance we have the right understanding of the harmony at all levels of our living.</a:t>
            </a:r>
            <a:br>
              <a:rPr lang="en-IN" sz="2200" dirty="0">
                <a:latin typeface="+mn-lt"/>
              </a:rPr>
            </a:br>
            <a:r>
              <a:rPr lang="en-IN" sz="2200" dirty="0">
                <a:latin typeface="+mn-lt"/>
              </a:rPr>
              <a:t>4. This result is us being able to see our “true nature” and understand what we truly want</a:t>
            </a:r>
            <a:br>
              <a:rPr lang="en-IN" sz="2200" dirty="0">
                <a:latin typeface="+mn-lt"/>
              </a:rPr>
            </a:br>
            <a:r>
              <a:rPr lang="en-IN" sz="2200" dirty="0">
                <a:latin typeface="+mn-lt"/>
              </a:rPr>
              <a:t>5. So our desires start getting set on the basis of our right understanding.</a:t>
            </a:r>
            <a:br>
              <a:rPr lang="en-IN" sz="2200" dirty="0">
                <a:latin typeface="+mn-lt"/>
              </a:rPr>
            </a:br>
            <a:r>
              <a:rPr lang="en-IN" sz="2200" dirty="0">
                <a:latin typeface="+mn-lt"/>
              </a:rPr>
              <a:t>6. Since a right understanding is based on harmony at all levels of being, which is definite, our thoughts, desire and selection becomes aligned with this right understanding.</a:t>
            </a:r>
            <a:br>
              <a:rPr lang="en-IN" sz="2200" dirty="0">
                <a:latin typeface="+mn-lt"/>
              </a:rPr>
            </a:br>
            <a:r>
              <a:rPr lang="en-IN" sz="2200" dirty="0">
                <a:latin typeface="+mn-lt"/>
              </a:rPr>
              <a:t>7. This puts an end to all conflicts, contradictions and happiness.</a:t>
            </a:r>
            <a:br>
              <a:rPr lang="en-IN" sz="2200" dirty="0">
                <a:latin typeface="+mn-lt"/>
              </a:rPr>
            </a:br>
            <a:r>
              <a:rPr lang="en-IN" sz="2200" dirty="0">
                <a:latin typeface="+mn-lt"/>
              </a:rPr>
              <a:t>8. Realisation and understanding are too very important aspects of this state of harmony.</a:t>
            </a:r>
            <a:br>
              <a:rPr lang="en-IN" sz="2200" dirty="0">
                <a:latin typeface="+mn-lt"/>
              </a:rPr>
            </a:br>
            <a:r>
              <a:rPr lang="en-IN" sz="2200" dirty="0">
                <a:latin typeface="+mn-lt"/>
              </a:rPr>
              <a:t>9. Understanding means to be able to see the way all levels of our being are linked together in a harmonious manner.</a:t>
            </a:r>
            <a:br>
              <a:rPr lang="en-IN" sz="2200" dirty="0">
                <a:latin typeface="+mn-lt"/>
              </a:rPr>
            </a:br>
            <a:r>
              <a:rPr lang="en-IN" sz="2200" dirty="0">
                <a:latin typeface="+mn-lt"/>
              </a:rPr>
              <a:t>10. The progress then this is: with realisation and understanding, our desires or imagination gets set according to the right understanding.</a:t>
            </a:r>
            <a:br>
              <a:rPr lang="en-IN" sz="2200" dirty="0">
                <a:latin typeface="+mn-lt"/>
              </a:rPr>
            </a:br>
            <a:r>
              <a:rPr lang="en-IN" sz="2200" dirty="0">
                <a:latin typeface="+mn-lt"/>
              </a:rPr>
              <a:t>11. Thus, living with definiteness is the direct result of realisation and understanding.</a:t>
            </a:r>
            <a:br>
              <a:rPr lang="en-IN" sz="2200" dirty="0">
                <a:latin typeface="+mn-lt"/>
              </a:rPr>
            </a:br>
            <a:endParaRPr lang="en-IN" sz="2200" dirty="0">
              <a:latin typeface="+mn-lt"/>
            </a:endParaRPr>
          </a:p>
        </p:txBody>
      </p:sp>
    </p:spTree>
    <p:extLst>
      <p:ext uri="{BB962C8B-B14F-4D97-AF65-F5344CB8AC3E}">
        <p14:creationId xmlns:p14="http://schemas.microsoft.com/office/powerpoint/2010/main" val="23715116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6527" y="600653"/>
            <a:ext cx="10515600" cy="4677930"/>
          </a:xfrm>
        </p:spPr>
        <p:txBody>
          <a:bodyPr anchor="t">
            <a:noAutofit/>
          </a:bodyPr>
          <a:lstStyle/>
          <a:p>
            <a:r>
              <a:rPr lang="en-IN" sz="2600" b="1" dirty="0">
                <a:latin typeface="+mn-lt"/>
              </a:rPr>
              <a:t>Define </a:t>
            </a:r>
            <a:r>
              <a:rPr lang="en-IN" sz="2600" b="1" dirty="0" err="1">
                <a:latin typeface="+mn-lt"/>
              </a:rPr>
              <a:t>sanyam</a:t>
            </a:r>
            <a:r>
              <a:rPr lang="en-IN" sz="2600" b="1" dirty="0">
                <a:latin typeface="+mn-lt"/>
              </a:rPr>
              <a:t>( Self Control) and </a:t>
            </a:r>
            <a:r>
              <a:rPr lang="en-IN" sz="2600" b="1" dirty="0" err="1">
                <a:latin typeface="+mn-lt"/>
              </a:rPr>
              <a:t>Swasthya</a:t>
            </a:r>
            <a:r>
              <a:rPr lang="en-IN" sz="2600" b="1" dirty="0">
                <a:latin typeface="+mn-lt"/>
              </a:rPr>
              <a:t>(Heath). explain various responsibility of ‘I’ for the body in brief</a:t>
            </a:r>
            <a:r>
              <a:rPr lang="en-IN" sz="2600" dirty="0">
                <a:latin typeface="+mn-lt"/>
              </a:rPr>
              <a:t>.</a:t>
            </a:r>
            <a:br>
              <a:rPr lang="en-IN" sz="2600" dirty="0">
                <a:latin typeface="+mn-lt"/>
              </a:rPr>
            </a:br>
            <a:br>
              <a:rPr lang="en-IN" sz="2600" dirty="0">
                <a:latin typeface="+mn-lt"/>
              </a:rPr>
            </a:br>
            <a:r>
              <a:rPr lang="en-IN" sz="2600" dirty="0">
                <a:latin typeface="+mn-lt"/>
              </a:rPr>
              <a:t>1. </a:t>
            </a:r>
            <a:r>
              <a:rPr lang="en-IN" sz="2600" dirty="0" err="1">
                <a:latin typeface="+mn-lt"/>
              </a:rPr>
              <a:t>Sanyama</a:t>
            </a:r>
            <a:r>
              <a:rPr lang="en-IN" sz="2600" dirty="0">
                <a:latin typeface="+mn-lt"/>
              </a:rPr>
              <a:t> means the feeling of responsibility in the self for nurturing, protection and right utilisation of the body.</a:t>
            </a:r>
            <a:br>
              <a:rPr lang="en-IN" sz="2600" dirty="0">
                <a:latin typeface="+mn-lt"/>
              </a:rPr>
            </a:br>
            <a:r>
              <a:rPr lang="en-IN" sz="2600" dirty="0">
                <a:latin typeface="+mn-lt"/>
              </a:rPr>
              <a:t>2. Self control is the control of the mind and its desires, urges, emotions and delusions. It is controlling the outgoing tendencies of the mind and the senses and bringing the back to our self within. </a:t>
            </a:r>
            <a:br>
              <a:rPr lang="en-IN" sz="2600" dirty="0">
                <a:latin typeface="+mn-lt"/>
              </a:rPr>
            </a:br>
            <a:r>
              <a:rPr lang="en-IN" sz="2600" dirty="0">
                <a:latin typeface="+mn-lt"/>
              </a:rPr>
              <a:t>3. </a:t>
            </a:r>
            <a:r>
              <a:rPr lang="en-IN" sz="2600" dirty="0" err="1">
                <a:latin typeface="+mn-lt"/>
              </a:rPr>
              <a:t>Swasthya</a:t>
            </a:r>
            <a:r>
              <a:rPr lang="en-IN" sz="2600" dirty="0">
                <a:latin typeface="+mn-lt"/>
              </a:rPr>
              <a:t> is the condition of the body where every part of the body is performing its expected function. The word </a:t>
            </a:r>
            <a:r>
              <a:rPr lang="en-IN" sz="2600" dirty="0" err="1">
                <a:latin typeface="+mn-lt"/>
              </a:rPr>
              <a:t>swasthya</a:t>
            </a:r>
            <a:r>
              <a:rPr lang="en-IN" sz="2600" dirty="0">
                <a:latin typeface="+mn-lt"/>
              </a:rPr>
              <a:t> literally means being anchored to the self, being in close harmony with the self.</a:t>
            </a:r>
            <a:br>
              <a:rPr lang="en-IN" sz="2600" dirty="0">
                <a:latin typeface="+mn-lt"/>
              </a:rPr>
            </a:br>
            <a:r>
              <a:rPr lang="en-IN" sz="2600" dirty="0">
                <a:latin typeface="+mn-lt"/>
              </a:rPr>
              <a:t>4. With the right understanding and right feeling the body get favourably affected.</a:t>
            </a:r>
            <a:br>
              <a:rPr lang="en-IN" sz="2600" dirty="0">
                <a:latin typeface="+mn-lt"/>
              </a:rPr>
            </a:br>
            <a:endParaRPr lang="en-IN" sz="2600" dirty="0">
              <a:latin typeface="+mn-lt"/>
            </a:endParaRPr>
          </a:p>
        </p:txBody>
      </p:sp>
    </p:spTree>
    <p:extLst>
      <p:ext uri="{BB962C8B-B14F-4D97-AF65-F5344CB8AC3E}">
        <p14:creationId xmlns:p14="http://schemas.microsoft.com/office/powerpoint/2010/main" val="23518873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81894"/>
          </a:xfrm>
        </p:spPr>
        <p:txBody>
          <a:bodyPr anchor="t">
            <a:noAutofit/>
          </a:bodyPr>
          <a:lstStyle/>
          <a:p>
            <a:r>
              <a:rPr lang="en-IN" sz="2400" b="1" dirty="0"/>
              <a:t>Suggest any two programs that you can undertake to improve the health of your body.</a:t>
            </a:r>
            <a:br>
              <a:rPr lang="en-IN" sz="2400" b="1" dirty="0"/>
            </a:br>
            <a:r>
              <a:rPr lang="en-IN" sz="2400" b="1" dirty="0"/>
              <a:t>Or How does the feeling of </a:t>
            </a:r>
            <a:r>
              <a:rPr lang="en-IN" sz="2400" b="1" dirty="0" err="1"/>
              <a:t>sanyam</a:t>
            </a:r>
            <a:r>
              <a:rPr lang="en-IN" sz="2400" b="1" dirty="0"/>
              <a:t> ensure health of the body ? List two programs of </a:t>
            </a:r>
            <a:r>
              <a:rPr lang="en-IN" sz="2400" b="1" dirty="0" err="1"/>
              <a:t>sanyam</a:t>
            </a:r>
            <a:r>
              <a:rPr lang="en-IN" sz="2400" b="1" dirty="0"/>
              <a:t>?</a:t>
            </a:r>
            <a:br>
              <a:rPr lang="en-IN" sz="2000" b="1" dirty="0"/>
            </a:br>
            <a:r>
              <a:rPr lang="en-IN" sz="2400" b="1" dirty="0" err="1">
                <a:latin typeface="+mn-lt"/>
              </a:rPr>
              <a:t>Nursuring</a:t>
            </a:r>
            <a:r>
              <a:rPr lang="en-IN" sz="2400" b="1" dirty="0">
                <a:latin typeface="+mn-lt"/>
              </a:rPr>
              <a:t> of the body</a:t>
            </a:r>
            <a:br>
              <a:rPr lang="en-IN" sz="2400" dirty="0">
                <a:latin typeface="+mn-lt"/>
              </a:rPr>
            </a:br>
            <a:r>
              <a:rPr lang="en-IN" sz="2400" dirty="0">
                <a:latin typeface="+mn-lt"/>
              </a:rPr>
              <a:t>Proper food air water: In this process of selecting food for the body, I need to make out the elements which make a complete food so that it gives required nutrients and energy to the body</a:t>
            </a:r>
            <a:br>
              <a:rPr lang="en-IN" sz="2400" dirty="0">
                <a:latin typeface="+mn-lt"/>
              </a:rPr>
            </a:br>
            <a:r>
              <a:rPr lang="en-IN" sz="2400" b="1" dirty="0">
                <a:latin typeface="+mn-lt"/>
              </a:rPr>
              <a:t>Protection of the body</a:t>
            </a:r>
            <a:br>
              <a:rPr lang="en-IN" sz="2400" dirty="0">
                <a:latin typeface="+mn-lt"/>
              </a:rPr>
            </a:br>
            <a:r>
              <a:rPr lang="en-IN" sz="2400" dirty="0">
                <a:latin typeface="+mn-lt"/>
              </a:rPr>
              <a:t>The second issue is the protection of the body. The clothes we choose for protection to be such that the ensure proper interaction of the body with the environment.</a:t>
            </a:r>
            <a:br>
              <a:rPr lang="en-IN" sz="2400" dirty="0">
                <a:latin typeface="+mn-lt"/>
              </a:rPr>
            </a:br>
            <a:r>
              <a:rPr lang="en-IN" sz="2400" b="1" dirty="0">
                <a:latin typeface="+mn-lt"/>
              </a:rPr>
              <a:t>Proper </a:t>
            </a:r>
            <a:r>
              <a:rPr lang="en-IN" sz="2400" b="1" dirty="0" err="1">
                <a:latin typeface="+mn-lt"/>
              </a:rPr>
              <a:t>upkeen</a:t>
            </a:r>
            <a:r>
              <a:rPr lang="en-IN" sz="2400" b="1" dirty="0">
                <a:latin typeface="+mn-lt"/>
              </a:rPr>
              <a:t> (</a:t>
            </a:r>
            <a:r>
              <a:rPr lang="en-IN" sz="2400" b="1" dirty="0" err="1">
                <a:latin typeface="+mn-lt"/>
              </a:rPr>
              <a:t>vihar</a:t>
            </a:r>
            <a:r>
              <a:rPr lang="en-IN" sz="2400" b="1" dirty="0">
                <a:latin typeface="+mn-lt"/>
              </a:rPr>
              <a:t>) of the body</a:t>
            </a:r>
            <a:br>
              <a:rPr lang="en-IN" sz="2400" dirty="0">
                <a:latin typeface="+mn-lt"/>
              </a:rPr>
            </a:br>
            <a:r>
              <a:rPr lang="en-IN" sz="2400" dirty="0">
                <a:latin typeface="+mn-lt"/>
              </a:rPr>
              <a:t>When we work, the body gets tired. when we take rest the body becomes fit to work. But again there is a limit to the amount of work and the rest we need.</a:t>
            </a:r>
            <a:br>
              <a:rPr lang="en-IN" sz="2400" dirty="0">
                <a:latin typeface="+mn-lt"/>
              </a:rPr>
            </a:br>
            <a:r>
              <a:rPr lang="en-IN" sz="2400" b="1" dirty="0">
                <a:latin typeface="+mn-lt"/>
              </a:rPr>
              <a:t>Labour</a:t>
            </a:r>
            <a:br>
              <a:rPr lang="en-IN" sz="2400" dirty="0">
                <a:latin typeface="+mn-lt"/>
              </a:rPr>
            </a:br>
            <a:r>
              <a:rPr lang="en-IN" sz="2400" dirty="0">
                <a:latin typeface="+mn-lt"/>
              </a:rPr>
              <a:t>It is another requirement, it means employing the body physically for production and maintenance of the physical facilities. These labour we do help each part of the body to function properly.</a:t>
            </a:r>
            <a:br>
              <a:rPr lang="en-IN" sz="2400" dirty="0">
                <a:latin typeface="+mn-lt"/>
              </a:rPr>
            </a:br>
            <a:br>
              <a:rPr lang="en-IN" sz="2400" dirty="0">
                <a:latin typeface="+mn-lt"/>
              </a:rPr>
            </a:br>
            <a:br>
              <a:rPr lang="en-IN" sz="2400" dirty="0">
                <a:latin typeface="+mn-lt"/>
              </a:rPr>
            </a:br>
            <a:endParaRPr lang="en-IN" sz="2400" dirty="0">
              <a:latin typeface="+mn-lt"/>
            </a:endParaRPr>
          </a:p>
        </p:txBody>
      </p:sp>
    </p:spTree>
    <p:extLst>
      <p:ext uri="{BB962C8B-B14F-4D97-AF65-F5344CB8AC3E}">
        <p14:creationId xmlns:p14="http://schemas.microsoft.com/office/powerpoint/2010/main" val="396428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927" y="497861"/>
            <a:ext cx="10515600" cy="4012911"/>
          </a:xfrm>
        </p:spPr>
        <p:txBody>
          <a:bodyPr anchor="t">
            <a:noAutofit/>
          </a:bodyPr>
          <a:lstStyle/>
          <a:p>
            <a:r>
              <a:rPr lang="en-IN" sz="2400" b="1" dirty="0">
                <a:latin typeface="+mn-lt"/>
              </a:rPr>
              <a:t>Physical exercises</a:t>
            </a:r>
            <a:br>
              <a:rPr lang="en-IN" sz="2400" dirty="0">
                <a:latin typeface="+mn-lt"/>
              </a:rPr>
            </a:br>
            <a:r>
              <a:rPr lang="en-IN" sz="2400" dirty="0">
                <a:latin typeface="+mn-lt"/>
              </a:rPr>
              <a:t>With exercises we can employee all the parts of the body in the desired way.</a:t>
            </a:r>
            <a:br>
              <a:rPr lang="en-IN" sz="2400" dirty="0">
                <a:latin typeface="+mn-lt"/>
              </a:rPr>
            </a:br>
            <a:r>
              <a:rPr lang="en-IN" sz="2400" b="1" dirty="0">
                <a:latin typeface="+mn-lt"/>
              </a:rPr>
              <a:t>Asanas/ </a:t>
            </a:r>
            <a:r>
              <a:rPr lang="en-IN" sz="2400" b="1" dirty="0" err="1">
                <a:latin typeface="+mn-lt"/>
              </a:rPr>
              <a:t>Pranayam</a:t>
            </a:r>
            <a:br>
              <a:rPr lang="en-IN" sz="2400" dirty="0">
                <a:latin typeface="+mn-lt"/>
              </a:rPr>
            </a:br>
            <a:r>
              <a:rPr lang="en-IN" sz="2400" dirty="0">
                <a:latin typeface="+mn-lt"/>
              </a:rPr>
              <a:t>This is another way to keep the body function properly. In </a:t>
            </a:r>
            <a:r>
              <a:rPr lang="en-IN" sz="2400" dirty="0" err="1">
                <a:latin typeface="+mn-lt"/>
              </a:rPr>
              <a:t>asanas</a:t>
            </a:r>
            <a:r>
              <a:rPr lang="en-IN" sz="2400" dirty="0">
                <a:latin typeface="+mn-lt"/>
              </a:rPr>
              <a:t>, We give the body proper posters by sitting or lying. In </a:t>
            </a:r>
            <a:r>
              <a:rPr lang="en-IN" sz="2400" dirty="0" err="1">
                <a:latin typeface="+mn-lt"/>
              </a:rPr>
              <a:t>pranayamas</a:t>
            </a:r>
            <a:r>
              <a:rPr lang="en-IN" sz="2400" dirty="0">
                <a:latin typeface="+mn-lt"/>
              </a:rPr>
              <a:t> be ensure regulation of the breathing.</a:t>
            </a:r>
            <a:br>
              <a:rPr lang="en-IN" sz="2400" dirty="0">
                <a:latin typeface="+mn-lt"/>
              </a:rPr>
            </a:br>
            <a:r>
              <a:rPr lang="en-IN" sz="2400" b="1" dirty="0">
                <a:latin typeface="+mn-lt"/>
              </a:rPr>
              <a:t>Treatment of the body</a:t>
            </a:r>
            <a:br>
              <a:rPr lang="en-IN" sz="2400" dirty="0">
                <a:latin typeface="+mn-lt"/>
              </a:rPr>
            </a:br>
            <a:r>
              <a:rPr lang="en-IN" sz="2400" dirty="0">
                <a:latin typeface="+mn-lt"/>
              </a:rPr>
              <a:t>With all the care we take, the body may require treatment at times. It may be that just by going without food for some time the body get cured. Right choice for food may also help. The treatment of the body can be done by proper exposure of the body to the sun, to air and to water. Use of herbs or medicines may also serve the purpose. </a:t>
            </a:r>
            <a:br>
              <a:rPr lang="en-IN" sz="2400" dirty="0">
                <a:latin typeface="+mn-lt"/>
              </a:rPr>
            </a:br>
            <a:r>
              <a:rPr lang="en-IN" sz="2400" b="1" dirty="0">
                <a:latin typeface="+mn-lt"/>
              </a:rPr>
              <a:t>Right utilization of the body (</a:t>
            </a:r>
            <a:r>
              <a:rPr lang="en-IN" sz="2400" b="1" dirty="0" err="1">
                <a:latin typeface="+mn-lt"/>
              </a:rPr>
              <a:t>sadupyog</a:t>
            </a:r>
            <a:r>
              <a:rPr lang="en-IN" sz="2400" b="1" dirty="0">
                <a:latin typeface="+mn-lt"/>
              </a:rPr>
              <a:t>)</a:t>
            </a:r>
            <a:br>
              <a:rPr lang="en-IN" sz="2400" b="1" dirty="0">
                <a:latin typeface="+mn-lt"/>
              </a:rPr>
            </a:br>
            <a:r>
              <a:rPr lang="en-IN" sz="2400" dirty="0">
                <a:latin typeface="+mn-lt"/>
              </a:rPr>
              <a:t>Body as an instrument of necessitates understanding the purpose for which this instrument is to be used. Normally we tend to believe that the body is an instrument for sensory enjoyment, which is not correct. It is important to realize that the human body is an instrument to facilitate right understanding and actualization in life.</a:t>
            </a:r>
            <a:endParaRPr lang="en-IN" sz="2400" b="1" dirty="0">
              <a:latin typeface="+mn-lt"/>
            </a:endParaRPr>
          </a:p>
        </p:txBody>
      </p:sp>
    </p:spTree>
    <p:extLst>
      <p:ext uri="{BB962C8B-B14F-4D97-AF65-F5344CB8AC3E}">
        <p14:creationId xmlns:p14="http://schemas.microsoft.com/office/powerpoint/2010/main" val="38801502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274" y="281996"/>
            <a:ext cx="10515600" cy="4968877"/>
          </a:xfrm>
        </p:spPr>
        <p:txBody>
          <a:bodyPr anchor="t">
            <a:noAutofit/>
          </a:bodyPr>
          <a:lstStyle/>
          <a:p>
            <a:r>
              <a:rPr lang="en-US" sz="2000" b="1" dirty="0">
                <a:latin typeface="+mn-lt"/>
              </a:rPr>
              <a:t>Important Questions: </a:t>
            </a:r>
            <a:br>
              <a:rPr lang="en-US" sz="2000" b="1" dirty="0">
                <a:latin typeface="+mn-lt"/>
              </a:rPr>
            </a:br>
            <a:br>
              <a:rPr lang="en-US" sz="2000" dirty="0">
                <a:latin typeface="+mn-lt"/>
              </a:rPr>
            </a:br>
            <a:r>
              <a:rPr lang="en-US" sz="2000" dirty="0">
                <a:latin typeface="+mn-lt"/>
              </a:rPr>
              <a:t>1. "Human being is more than just the Body"- explain.</a:t>
            </a:r>
            <a:br>
              <a:rPr lang="en-US" sz="2000" dirty="0">
                <a:latin typeface="+mn-lt"/>
              </a:rPr>
            </a:br>
            <a:br>
              <a:rPr lang="en-US" sz="2000" dirty="0">
                <a:latin typeface="+mn-lt"/>
              </a:rPr>
            </a:br>
            <a:r>
              <a:rPr lang="en-US" sz="2000" dirty="0">
                <a:latin typeface="+mn-lt"/>
              </a:rPr>
              <a:t>2. Distinguish between the needs of the Self and the needs of the Body.</a:t>
            </a:r>
            <a:br>
              <a:rPr lang="en-US" sz="2000" dirty="0">
                <a:latin typeface="+mn-lt"/>
              </a:rPr>
            </a:br>
            <a:br>
              <a:rPr lang="en-US" sz="2000" dirty="0">
                <a:latin typeface="+mn-lt"/>
              </a:rPr>
            </a:br>
            <a:r>
              <a:rPr lang="en-US" sz="2000" dirty="0">
                <a:latin typeface="+mn-lt"/>
              </a:rPr>
              <a:t>3. What is the qualitative difference between the activities of the Self and those of the Body? Illustrate with</a:t>
            </a:r>
            <a:r>
              <a:rPr lang="en-IN" sz="2000" dirty="0">
                <a:latin typeface="+mn-lt"/>
              </a:rPr>
              <a:t>one example.</a:t>
            </a:r>
            <a:br>
              <a:rPr lang="en-IN" sz="2000" dirty="0">
                <a:latin typeface="+mn-lt"/>
              </a:rPr>
            </a:br>
            <a:br>
              <a:rPr lang="en-IN" sz="2000" dirty="0">
                <a:latin typeface="+mn-lt"/>
              </a:rPr>
            </a:br>
            <a:r>
              <a:rPr lang="en-US" sz="2000" dirty="0">
                <a:latin typeface="+mn-lt"/>
              </a:rPr>
              <a:t>4. What are the consequences of confusing between </a:t>
            </a:r>
            <a:r>
              <a:rPr lang="en-US" sz="2000" dirty="0" err="1">
                <a:latin typeface="+mn-lt"/>
              </a:rPr>
              <a:t>Sukh</a:t>
            </a:r>
            <a:r>
              <a:rPr lang="en-US" sz="2000" dirty="0">
                <a:latin typeface="+mn-lt"/>
              </a:rPr>
              <a:t> and </a:t>
            </a:r>
            <a:r>
              <a:rPr lang="en-US" sz="2000" dirty="0" err="1">
                <a:latin typeface="+mn-lt"/>
              </a:rPr>
              <a:t>Suvidha</a:t>
            </a:r>
            <a:r>
              <a:rPr lang="en-US" sz="2000" dirty="0">
                <a:latin typeface="+mn-lt"/>
              </a:rPr>
              <a:t>?</a:t>
            </a:r>
            <a:br>
              <a:rPr lang="en-US" sz="2000" dirty="0">
                <a:latin typeface="+mn-lt"/>
              </a:rPr>
            </a:br>
            <a:br>
              <a:rPr lang="en-US" sz="2000" dirty="0">
                <a:latin typeface="+mn-lt"/>
              </a:rPr>
            </a:br>
            <a:r>
              <a:rPr lang="en-US" sz="2000" dirty="0">
                <a:latin typeface="+mn-lt"/>
              </a:rPr>
              <a:t>5. 'I' is a conscious unit while the Body is a material unit. Examine this statement.</a:t>
            </a:r>
            <a:br>
              <a:rPr lang="en-US" sz="2000" dirty="0">
                <a:latin typeface="+mn-lt"/>
              </a:rPr>
            </a:br>
            <a:br>
              <a:rPr lang="en-US" sz="2000" dirty="0">
                <a:latin typeface="+mn-lt"/>
              </a:rPr>
            </a:br>
            <a:r>
              <a:rPr lang="en-US" sz="2000" dirty="0">
                <a:latin typeface="+mn-lt"/>
              </a:rPr>
              <a:t>6. Why are physical facilities required? What do you mean by right utilization of the Body?</a:t>
            </a:r>
            <a:br>
              <a:rPr lang="en-US" sz="2000" dirty="0">
                <a:latin typeface="+mn-lt"/>
              </a:rPr>
            </a:br>
            <a:br>
              <a:rPr lang="en-US" sz="2000" dirty="0">
                <a:latin typeface="+mn-lt"/>
              </a:rPr>
            </a:br>
            <a:r>
              <a:rPr lang="en-US" sz="2000" dirty="0">
                <a:latin typeface="+mn-lt"/>
              </a:rPr>
              <a:t>7. "I am the seer, doer and enjoyer. The body is my instrument"- explain.</a:t>
            </a:r>
            <a:br>
              <a:rPr lang="en-US" sz="2000" dirty="0">
                <a:latin typeface="+mn-lt"/>
              </a:rPr>
            </a:br>
            <a:br>
              <a:rPr lang="en-US" sz="2000" dirty="0">
                <a:latin typeface="+mn-lt"/>
              </a:rPr>
            </a:br>
            <a:r>
              <a:rPr lang="en-US" sz="2000" dirty="0">
                <a:latin typeface="+mn-lt"/>
              </a:rPr>
              <a:t>8. What is Pre conditioning and its sources?</a:t>
            </a:r>
            <a:br>
              <a:rPr lang="en-US" sz="2000" dirty="0">
                <a:latin typeface="+mn-lt"/>
              </a:rPr>
            </a:br>
            <a:br>
              <a:rPr lang="en-US" sz="2000" dirty="0">
                <a:latin typeface="+mn-lt"/>
              </a:rPr>
            </a:br>
            <a:r>
              <a:rPr lang="en-US" sz="2000" dirty="0">
                <a:latin typeface="+mn-lt"/>
              </a:rPr>
              <a:t>9. “I am seer, doer, and enjoyer. The body is my instrument”. Explain.</a:t>
            </a:r>
            <a:br>
              <a:rPr lang="en-US" sz="2000" dirty="0">
                <a:latin typeface="+mn-lt"/>
              </a:rPr>
            </a:br>
            <a:br>
              <a:rPr lang="en-US" sz="2000" dirty="0">
                <a:latin typeface="+mn-lt"/>
              </a:rPr>
            </a:br>
            <a:r>
              <a:rPr lang="en-US" sz="2000" dirty="0">
                <a:latin typeface="+mn-lt"/>
              </a:rPr>
              <a:t>10. Suggest programs to ensure proper functioning of your body. Can we sustain them without right understanding?</a:t>
            </a:r>
            <a:endParaRPr lang="en-IN" sz="2000" dirty="0">
              <a:latin typeface="+mn-lt"/>
            </a:endParaRPr>
          </a:p>
        </p:txBody>
      </p:sp>
    </p:spTree>
    <p:extLst>
      <p:ext uri="{BB962C8B-B14F-4D97-AF65-F5344CB8AC3E}">
        <p14:creationId xmlns:p14="http://schemas.microsoft.com/office/powerpoint/2010/main" val="34747687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41FD2D-EEE7-0DBB-AA31-8482B26AC2EB}"/>
              </a:ext>
            </a:extLst>
          </p:cNvPr>
          <p:cNvSpPr>
            <a:spLocks noGrp="1"/>
          </p:cNvSpPr>
          <p:nvPr>
            <p:ph idx="1"/>
          </p:nvPr>
        </p:nvSpPr>
        <p:spPr/>
        <p:txBody>
          <a:bodyPr/>
          <a:lstStyle/>
          <a:p>
            <a:pPr marL="0" indent="0" algn="ctr">
              <a:buNone/>
            </a:pPr>
            <a:r>
              <a:rPr lang="en-US" sz="13800" dirty="0"/>
              <a:t> THE END……</a:t>
            </a:r>
            <a:endParaRPr lang="en-IN" dirty="0"/>
          </a:p>
        </p:txBody>
      </p:sp>
    </p:spTree>
    <p:extLst>
      <p:ext uri="{BB962C8B-B14F-4D97-AF65-F5344CB8AC3E}">
        <p14:creationId xmlns:p14="http://schemas.microsoft.com/office/powerpoint/2010/main" val="3963758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681038"/>
            <a:ext cx="11180975" cy="855532"/>
          </a:xfrm>
        </p:spPr>
        <p:txBody>
          <a:bodyPr>
            <a:noAutofit/>
          </a:bodyPr>
          <a:lstStyle/>
          <a:p>
            <a:r>
              <a:rPr lang="en-US" sz="2800" b="1" dirty="0"/>
              <a:t>TOPIC 1: UNDERSTANDING THE HUMAN BEING AS A CO-EXISTENCE OF THE SENTIENT ‘I’ AND THE MATERIAL ‘BODY</a:t>
            </a:r>
            <a:endParaRPr lang="en-IN" sz="2800" b="1" dirty="0"/>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536570"/>
            <a:ext cx="8334081" cy="4883083"/>
          </a:xfrm>
        </p:spPr>
        <p:txBody>
          <a:bodyPr>
            <a:noAutofit/>
          </a:bodyPr>
          <a:lstStyle/>
          <a:p>
            <a:pPr algn="just">
              <a:lnSpc>
                <a:spcPct val="100000"/>
              </a:lnSpc>
            </a:pPr>
            <a:r>
              <a:rPr lang="en-US" sz="2600" dirty="0"/>
              <a:t>We are human beings, and we need to first understand ourselves</a:t>
            </a:r>
          </a:p>
          <a:p>
            <a:pPr algn="just">
              <a:lnSpc>
                <a:spcPct val="100000"/>
              </a:lnSpc>
            </a:pPr>
            <a:r>
              <a:rPr lang="en-US" sz="2600" dirty="0"/>
              <a:t>Human being is a co-existence of two entirely distinct entities, sentient non-material ‘I’ (Self) and the material Body</a:t>
            </a:r>
          </a:p>
          <a:p>
            <a:pPr algn="just">
              <a:lnSpc>
                <a:spcPct val="100000"/>
              </a:lnSpc>
            </a:pPr>
            <a:r>
              <a:rPr lang="en-US" sz="2600" dirty="0"/>
              <a:t>Their needs and activities are quite different, but they act in close synergy with each other through the flow of information</a:t>
            </a:r>
          </a:p>
          <a:p>
            <a:pPr algn="just">
              <a:lnSpc>
                <a:spcPct val="100000"/>
              </a:lnSpc>
            </a:pPr>
            <a:r>
              <a:rPr lang="en-US" sz="2600" dirty="0"/>
              <a:t>All the needs of ‘I’ can be called Happiness, while the needs of the body are physical facilities like food, clothing, and shelter</a:t>
            </a:r>
          </a:p>
          <a:p>
            <a:pPr algn="just">
              <a:lnSpc>
                <a:spcPct val="100000"/>
              </a:lnSpc>
            </a:pPr>
            <a:r>
              <a:rPr lang="en-US" sz="2600" dirty="0"/>
              <a:t>Feelings like respect and trust give happiness</a:t>
            </a:r>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6" name="Picture 5">
            <a:extLst>
              <a:ext uri="{FF2B5EF4-FFF2-40B4-BE49-F238E27FC236}">
                <a16:creationId xmlns:a16="http://schemas.microsoft.com/office/drawing/2014/main" id="{867D0E27-2747-F3B3-6BBA-9A4C34A83543}"/>
              </a:ext>
            </a:extLst>
          </p:cNvPr>
          <p:cNvPicPr>
            <a:picLocks noChangeAspect="1"/>
          </p:cNvPicPr>
          <p:nvPr/>
        </p:nvPicPr>
        <p:blipFill>
          <a:blip r:embed="rId3"/>
          <a:stretch>
            <a:fillRect/>
          </a:stretch>
        </p:blipFill>
        <p:spPr>
          <a:xfrm>
            <a:off x="9237133" y="1350832"/>
            <a:ext cx="2954866" cy="2157711"/>
          </a:xfrm>
          <a:prstGeom prst="rect">
            <a:avLst/>
          </a:prstGeom>
        </p:spPr>
      </p:pic>
      <p:pic>
        <p:nvPicPr>
          <p:cNvPr id="7" name="Picture 6">
            <a:extLst>
              <a:ext uri="{FF2B5EF4-FFF2-40B4-BE49-F238E27FC236}">
                <a16:creationId xmlns:a16="http://schemas.microsoft.com/office/drawing/2014/main" id="{C67DB3DF-D3EE-E0FF-6BF7-1856D5D878A7}"/>
              </a:ext>
            </a:extLst>
          </p:cNvPr>
          <p:cNvPicPr>
            <a:picLocks noChangeAspect="1"/>
          </p:cNvPicPr>
          <p:nvPr/>
        </p:nvPicPr>
        <p:blipFill>
          <a:blip r:embed="rId4"/>
          <a:stretch>
            <a:fillRect/>
          </a:stretch>
        </p:blipFill>
        <p:spPr>
          <a:xfrm>
            <a:off x="9314074" y="3508543"/>
            <a:ext cx="2877926" cy="3349456"/>
          </a:xfrm>
          <a:prstGeom prst="rect">
            <a:avLst/>
          </a:prstGeom>
        </p:spPr>
      </p:pic>
    </p:spTree>
    <p:extLst>
      <p:ext uri="{BB962C8B-B14F-4D97-AF65-F5344CB8AC3E}">
        <p14:creationId xmlns:p14="http://schemas.microsoft.com/office/powerpoint/2010/main" val="1982623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681038"/>
            <a:ext cx="11180975" cy="855532"/>
          </a:xfrm>
        </p:spPr>
        <p:txBody>
          <a:bodyPr>
            <a:noAutofit/>
          </a:bodyPr>
          <a:lstStyle/>
          <a:p>
            <a:pPr algn="ctr"/>
            <a:r>
              <a:rPr lang="en-US" sz="2800" b="1" dirty="0"/>
              <a:t>The needs of the body are quantitative. Illustrate</a:t>
            </a:r>
            <a:endParaRPr lang="en-IN" sz="2800" b="1" dirty="0"/>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536570"/>
            <a:ext cx="10321414" cy="4883083"/>
          </a:xfrm>
        </p:spPr>
        <p:txBody>
          <a:bodyPr>
            <a:noAutofit/>
          </a:bodyPr>
          <a:lstStyle/>
          <a:p>
            <a:pPr algn="just">
              <a:lnSpc>
                <a:spcPct val="100000"/>
              </a:lnSpc>
            </a:pPr>
            <a:r>
              <a:rPr lang="en-US" sz="2400" dirty="0"/>
              <a:t>Needs of the body are physical facilities.  Physical facilities are needed for body in a limited quantity.</a:t>
            </a:r>
          </a:p>
          <a:p>
            <a:pPr algn="just">
              <a:lnSpc>
                <a:spcPct val="100000"/>
              </a:lnSpc>
            </a:pPr>
            <a:r>
              <a:rPr lang="en-US" sz="2400" dirty="0"/>
              <a:t>When we try and exceed these limits, it becomes troublesome for us after some time.</a:t>
            </a:r>
          </a:p>
          <a:p>
            <a:pPr algn="just">
              <a:lnSpc>
                <a:spcPct val="100000"/>
              </a:lnSpc>
            </a:pPr>
            <a:r>
              <a:rPr lang="en-US" sz="2400" dirty="0"/>
              <a:t>If we try and consume, or have too much of physical facilities, it only ends up becoming a problem for us.</a:t>
            </a:r>
          </a:p>
          <a:p>
            <a:pPr algn="just">
              <a:lnSpc>
                <a:spcPct val="100000"/>
              </a:lnSpc>
            </a:pPr>
            <a:r>
              <a:rPr lang="en-US" sz="2400" dirty="0"/>
              <a:t>When we try to continue infinitely physical facilities, the following pattern results.</a:t>
            </a:r>
          </a:p>
          <a:p>
            <a:pPr marL="0" indent="0" algn="just">
              <a:lnSpc>
                <a:spcPct val="100000"/>
              </a:lnSpc>
              <a:buNone/>
            </a:pPr>
            <a:r>
              <a:rPr lang="en-US" sz="2400" dirty="0"/>
              <a:t>(necessary and useful) =&gt; (to unnecessary but useful) =&gt; (unnecessary and useless) =&gt; (intolerable)</a:t>
            </a:r>
            <a:endParaRPr lang="en-IN" sz="2400"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spTree>
    <p:extLst>
      <p:ext uri="{BB962C8B-B14F-4D97-AF65-F5344CB8AC3E}">
        <p14:creationId xmlns:p14="http://schemas.microsoft.com/office/powerpoint/2010/main" val="25929782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681038"/>
            <a:ext cx="11180975" cy="855532"/>
          </a:xfrm>
        </p:spPr>
        <p:txBody>
          <a:bodyPr>
            <a:noAutofit/>
          </a:bodyPr>
          <a:lstStyle/>
          <a:p>
            <a:r>
              <a:rPr lang="en-US" sz="2800" b="1" dirty="0"/>
              <a:t>TOPIC 1: UNDERSTANDING THE HUMAN BEING AS A CO-EXISTENCE OF THE SENTIENT ‘I’ AND THE MATERIAL ‘BODY’                                       (</a:t>
            </a:r>
            <a:r>
              <a:rPr lang="en-US" sz="2800" b="1" dirty="0" err="1"/>
              <a:t>contd</a:t>
            </a:r>
            <a:r>
              <a:rPr lang="en-US" sz="2800" b="1" dirty="0"/>
              <a:t>….)</a:t>
            </a:r>
            <a:endParaRPr lang="en-IN" sz="2800" b="1" dirty="0"/>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838199" y="1536570"/>
            <a:ext cx="8334081" cy="4435605"/>
          </a:xfrm>
        </p:spPr>
        <p:txBody>
          <a:bodyPr>
            <a:noAutofit/>
          </a:bodyPr>
          <a:lstStyle/>
          <a:p>
            <a:pPr algn="just">
              <a:lnSpc>
                <a:spcPct val="100000"/>
              </a:lnSpc>
            </a:pPr>
            <a:r>
              <a:rPr lang="en-US" sz="2400" dirty="0"/>
              <a:t>Happiness is ensured by having both the right understanding &amp; right feelings, while the physical facility is ensured by appropriate </a:t>
            </a:r>
            <a:r>
              <a:rPr lang="en-US" sz="2400" dirty="0" err="1"/>
              <a:t>Physico</a:t>
            </a:r>
            <a:r>
              <a:rPr lang="en-US" sz="2400" dirty="0"/>
              <a:t>-chemical things</a:t>
            </a:r>
          </a:p>
          <a:p>
            <a:pPr algn="just">
              <a:lnSpc>
                <a:spcPct val="100000"/>
              </a:lnSpc>
            </a:pPr>
            <a:r>
              <a:rPr lang="en-US" sz="2400" dirty="0"/>
              <a:t>The need for ‘I’ is continuous, while the need for the body is for a limited time, never continuous. Even air is required by the body intermittently</a:t>
            </a:r>
          </a:p>
          <a:p>
            <a:pPr algn="just">
              <a:lnSpc>
                <a:spcPct val="100000"/>
              </a:lnSpc>
            </a:pPr>
            <a:r>
              <a:rPr lang="en-US" sz="2400" dirty="0"/>
              <a:t>Feeling and its expression are two different things. We want the continuity of any naturally acceptable feeling but not the continuity of its expression.</a:t>
            </a:r>
          </a:p>
          <a:p>
            <a:pPr algn="just">
              <a:lnSpc>
                <a:spcPct val="100000"/>
              </a:lnSpc>
            </a:pPr>
            <a:r>
              <a:rPr lang="en-US" sz="2400" dirty="0"/>
              <a:t>The needs of ‘I’ are qualitative, while the needs of the body are quantitative &amp; limited  </a:t>
            </a:r>
            <a:r>
              <a:rPr lang="en-US" sz="2400" dirty="0">
                <a:solidFill>
                  <a:srgbClr val="FF0000"/>
                </a:solidFill>
              </a:rPr>
              <a:t>Ex:</a:t>
            </a:r>
            <a:r>
              <a:rPr lang="en-US" sz="2400" dirty="0"/>
              <a:t> One does not need 5 kg of trust or 2 meters of respect.</a:t>
            </a:r>
            <a:endParaRPr lang="en-IN" sz="2400" dirty="0">
              <a:solidFill>
                <a:srgbClr val="00B0F0"/>
              </a:solidFill>
            </a:endParaRPr>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1026" name="Picture 2" descr="Eliminating the Gaps between the Breaths to Clear Trauma and Density (Audio  Meditation) – Adventures in Boundlessness">
            <a:extLst>
              <a:ext uri="{FF2B5EF4-FFF2-40B4-BE49-F238E27FC236}">
                <a16:creationId xmlns:a16="http://schemas.microsoft.com/office/drawing/2014/main" id="{086599FC-9731-0D4A-E143-A86C56F96C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54659" y="2776536"/>
            <a:ext cx="2737341" cy="4081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6616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randombar(horizontal)">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199" y="582716"/>
            <a:ext cx="11180975" cy="855532"/>
          </a:xfrm>
        </p:spPr>
        <p:txBody>
          <a:bodyPr>
            <a:noAutofit/>
          </a:bodyPr>
          <a:lstStyle/>
          <a:p>
            <a:r>
              <a:rPr lang="en-US" sz="2800" b="1" dirty="0"/>
              <a:t>TOPIC 1: UNDERSTANDING THE HUMAN BEING AS A CO-EXISTENCE OF THE SENTIENT ‘I’ AND THE MATERIAL ‘BODY’                                        (</a:t>
            </a:r>
            <a:r>
              <a:rPr lang="en-US" sz="2800" b="1" dirty="0" err="1"/>
              <a:t>contd</a:t>
            </a:r>
            <a:r>
              <a:rPr lang="en-US" sz="2800" b="1" dirty="0"/>
              <a:t>….)</a:t>
            </a:r>
            <a:endParaRPr lang="en-IN" sz="2800" b="1" dirty="0"/>
          </a:p>
        </p:txBody>
      </p:sp>
      <p:sp>
        <p:nvSpPr>
          <p:cNvPr id="3" name="Content Placeholder 2">
            <a:extLst>
              <a:ext uri="{FF2B5EF4-FFF2-40B4-BE49-F238E27FC236}">
                <a16:creationId xmlns:a16="http://schemas.microsoft.com/office/drawing/2014/main" id="{FE689AAA-1692-2A7C-4CEC-3F370C0A75FC}"/>
              </a:ext>
            </a:extLst>
          </p:cNvPr>
          <p:cNvSpPr>
            <a:spLocks noGrp="1"/>
          </p:cNvSpPr>
          <p:nvPr>
            <p:ph idx="1"/>
          </p:nvPr>
        </p:nvSpPr>
        <p:spPr>
          <a:xfrm>
            <a:off x="172826" y="1288026"/>
            <a:ext cx="9364463" cy="5131627"/>
          </a:xfrm>
        </p:spPr>
        <p:txBody>
          <a:bodyPr>
            <a:noAutofit/>
          </a:bodyPr>
          <a:lstStyle/>
          <a:p>
            <a:pPr algn="just">
              <a:lnSpc>
                <a:spcPct val="100000"/>
              </a:lnSpc>
              <a:spcBef>
                <a:spcPts val="0"/>
              </a:spcBef>
            </a:pPr>
            <a:r>
              <a:rPr lang="en-US" sz="2200" dirty="0"/>
              <a:t>The activities of ‘I’ are desiring, thinking, and selecting, while the activities of the body are- eating, breathing, etc.</a:t>
            </a:r>
          </a:p>
          <a:p>
            <a:pPr algn="just">
              <a:lnSpc>
                <a:spcPct val="100000"/>
              </a:lnSpc>
              <a:spcBef>
                <a:spcPts val="0"/>
              </a:spcBef>
            </a:pPr>
            <a:r>
              <a:rPr lang="en-US" sz="2200" dirty="0"/>
              <a:t>The mode of interaction of ‘I’ includes knowing, assuming, recognition and fulfillment, while the mode of interaction of the body is only recognizing and fulfilling</a:t>
            </a:r>
          </a:p>
          <a:p>
            <a:pPr algn="just">
              <a:lnSpc>
                <a:spcPct val="100000"/>
              </a:lnSpc>
              <a:spcBef>
                <a:spcPts val="0"/>
              </a:spcBef>
            </a:pPr>
            <a:r>
              <a:rPr lang="en-US" sz="2200" dirty="0"/>
              <a:t>Fulfillment depends on recognition; recognition(conduct) depends on assumption and assumption depends on knowing or not knowing (belief)</a:t>
            </a:r>
          </a:p>
          <a:p>
            <a:pPr algn="just">
              <a:lnSpc>
                <a:spcPct val="100000"/>
              </a:lnSpc>
              <a:spcBef>
                <a:spcPts val="0"/>
              </a:spcBef>
            </a:pPr>
            <a:r>
              <a:rPr lang="en-US" sz="2200" dirty="0"/>
              <a:t>If assuming is based on knowledge, then recognition will be correct, and fulfillment will be correct</a:t>
            </a:r>
          </a:p>
          <a:p>
            <a:pPr algn="just">
              <a:lnSpc>
                <a:spcPct val="100000"/>
              </a:lnSpc>
              <a:spcBef>
                <a:spcPts val="0"/>
              </a:spcBef>
            </a:pPr>
            <a:r>
              <a:rPr lang="en-US" sz="2200" dirty="0"/>
              <a:t>Human being can be understood in terms of a co-existence of two entirely distinct entities, namely sentiment ‘I’ and material body. Their needs and activities are quite different and have to be understood accordingly.</a:t>
            </a:r>
          </a:p>
          <a:p>
            <a:pPr algn="just">
              <a:lnSpc>
                <a:spcPct val="100000"/>
              </a:lnSpc>
              <a:spcBef>
                <a:spcPts val="0"/>
              </a:spcBef>
            </a:pPr>
            <a:r>
              <a:rPr lang="en-US" sz="2200" dirty="0"/>
              <a:t>These two constituents of human being are to at in close synergy with each other.</a:t>
            </a:r>
            <a:endParaRPr lang="en-IN" sz="2200"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5" name="Picture 4">
            <a:extLst>
              <a:ext uri="{FF2B5EF4-FFF2-40B4-BE49-F238E27FC236}">
                <a16:creationId xmlns:a16="http://schemas.microsoft.com/office/drawing/2014/main" id="{83696D67-19D5-D655-0055-24D3B5A2FA85}"/>
              </a:ext>
            </a:extLst>
          </p:cNvPr>
          <p:cNvPicPr>
            <a:picLocks noChangeAspect="1"/>
          </p:cNvPicPr>
          <p:nvPr/>
        </p:nvPicPr>
        <p:blipFill>
          <a:blip r:embed="rId3"/>
          <a:stretch>
            <a:fillRect/>
          </a:stretch>
        </p:blipFill>
        <p:spPr>
          <a:xfrm>
            <a:off x="9537290" y="3429000"/>
            <a:ext cx="2654710" cy="3429000"/>
          </a:xfrm>
          <a:prstGeom prst="rect">
            <a:avLst/>
          </a:prstGeom>
        </p:spPr>
      </p:pic>
    </p:spTree>
    <p:extLst>
      <p:ext uri="{BB962C8B-B14F-4D97-AF65-F5344CB8AC3E}">
        <p14:creationId xmlns:p14="http://schemas.microsoft.com/office/powerpoint/2010/main" val="942709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200" y="1022201"/>
            <a:ext cx="11180975" cy="707895"/>
          </a:xfrm>
        </p:spPr>
        <p:txBody>
          <a:bodyPr>
            <a:noAutofit/>
          </a:bodyPr>
          <a:lstStyle/>
          <a:p>
            <a:r>
              <a:rPr lang="en-US" sz="2800" b="1" dirty="0">
                <a:solidFill>
                  <a:srgbClr val="FF0000"/>
                </a:solidFill>
              </a:rPr>
              <a:t>TOPIC 1: UNDERSTANDING THE TWO REALITIES – Needs, Activities, and Response</a:t>
            </a:r>
            <a:br>
              <a:rPr lang="en-US" sz="2800" dirty="0"/>
            </a:br>
            <a:endParaRPr lang="en-IN" sz="2800" b="1" dirty="0">
              <a:solidFill>
                <a:srgbClr val="FF0000"/>
              </a:solidFill>
            </a:endParaRPr>
          </a:p>
        </p:txBody>
      </p:sp>
      <p:graphicFrame>
        <p:nvGraphicFramePr>
          <p:cNvPr id="8" name="Table 8">
            <a:extLst>
              <a:ext uri="{FF2B5EF4-FFF2-40B4-BE49-F238E27FC236}">
                <a16:creationId xmlns:a16="http://schemas.microsoft.com/office/drawing/2014/main" id="{ED327514-ECD8-DEC5-D6C0-4B50E3C8884D}"/>
              </a:ext>
            </a:extLst>
          </p:cNvPr>
          <p:cNvGraphicFramePr>
            <a:graphicFrameLocks noGrp="1"/>
          </p:cNvGraphicFramePr>
          <p:nvPr>
            <p:ph idx="1"/>
          </p:nvPr>
        </p:nvGraphicFramePr>
        <p:xfrm>
          <a:off x="838200" y="1825625"/>
          <a:ext cx="10515597" cy="4467020"/>
        </p:xfrm>
        <a:graphic>
          <a:graphicData uri="http://schemas.openxmlformats.org/drawingml/2006/table">
            <a:tbl>
              <a:tblPr firstRow="1" bandRow="1">
                <a:tableStyleId>{5940675A-B579-460E-94D1-54222C63F5DA}</a:tableStyleId>
              </a:tblPr>
              <a:tblGrid>
                <a:gridCol w="3505199">
                  <a:extLst>
                    <a:ext uri="{9D8B030D-6E8A-4147-A177-3AD203B41FA5}">
                      <a16:colId xmlns:a16="http://schemas.microsoft.com/office/drawing/2014/main" val="495949589"/>
                    </a:ext>
                  </a:extLst>
                </a:gridCol>
                <a:gridCol w="3505199">
                  <a:extLst>
                    <a:ext uri="{9D8B030D-6E8A-4147-A177-3AD203B41FA5}">
                      <a16:colId xmlns:a16="http://schemas.microsoft.com/office/drawing/2014/main" val="1162824394"/>
                    </a:ext>
                  </a:extLst>
                </a:gridCol>
                <a:gridCol w="3505199">
                  <a:extLst>
                    <a:ext uri="{9D8B030D-6E8A-4147-A177-3AD203B41FA5}">
                      <a16:colId xmlns:a16="http://schemas.microsoft.com/office/drawing/2014/main" val="2528481138"/>
                    </a:ext>
                  </a:extLst>
                </a:gridCol>
              </a:tblGrid>
              <a:tr h="438886">
                <a:tc>
                  <a:txBody>
                    <a:bodyPr/>
                    <a:lstStyle/>
                    <a:p>
                      <a:pPr algn="ctr"/>
                      <a:r>
                        <a:rPr lang="en-US" sz="2000" b="1" dirty="0"/>
                        <a:t>HUMAN BEING</a:t>
                      </a:r>
                      <a:endParaRPr lang="en-IN" sz="2000" b="1" dirty="0"/>
                    </a:p>
                  </a:txBody>
                  <a:tcPr/>
                </a:tc>
                <a:tc>
                  <a:txBody>
                    <a:bodyPr/>
                    <a:lstStyle/>
                    <a:p>
                      <a:pPr algn="ctr"/>
                      <a:r>
                        <a:rPr lang="en-US" sz="2000" b="1" dirty="0"/>
                        <a:t>SELF (I)</a:t>
                      </a:r>
                      <a:endParaRPr lang="en-IN" sz="2000" b="1" dirty="0"/>
                    </a:p>
                  </a:txBody>
                  <a:tcPr/>
                </a:tc>
                <a:tc>
                  <a:txBody>
                    <a:bodyPr/>
                    <a:lstStyle/>
                    <a:p>
                      <a:pPr algn="ctr"/>
                      <a:r>
                        <a:rPr lang="en-US" sz="2000" b="1" dirty="0"/>
                        <a:t>BODY</a:t>
                      </a:r>
                      <a:endParaRPr lang="en-IN" sz="2000" b="1" dirty="0"/>
                    </a:p>
                  </a:txBody>
                  <a:tcPr/>
                </a:tc>
                <a:extLst>
                  <a:ext uri="{0D108BD9-81ED-4DB2-BD59-A6C34878D82A}">
                    <a16:rowId xmlns:a16="http://schemas.microsoft.com/office/drawing/2014/main" val="289468584"/>
                  </a:ext>
                </a:extLst>
              </a:tr>
              <a:tr h="438886">
                <a:tc>
                  <a:txBody>
                    <a:bodyPr/>
                    <a:lstStyle/>
                    <a:p>
                      <a:pPr algn="ctr"/>
                      <a:r>
                        <a:rPr lang="en-US" sz="2000" b="1" dirty="0"/>
                        <a:t>NEED</a:t>
                      </a:r>
                      <a:endParaRPr lang="en-IN" sz="2000" b="1" dirty="0"/>
                    </a:p>
                  </a:txBody>
                  <a:tcPr/>
                </a:tc>
                <a:tc>
                  <a:txBody>
                    <a:bodyPr/>
                    <a:lstStyle/>
                    <a:p>
                      <a:pPr algn="ctr"/>
                      <a:r>
                        <a:rPr lang="en-US" sz="2000" dirty="0"/>
                        <a:t>Happiness (Ex: Respect)</a:t>
                      </a:r>
                      <a:endParaRPr lang="en-IN" sz="2000" dirty="0"/>
                    </a:p>
                  </a:txBody>
                  <a:tcPr/>
                </a:tc>
                <a:tc>
                  <a:txBody>
                    <a:bodyPr/>
                    <a:lstStyle/>
                    <a:p>
                      <a:pPr algn="ctr"/>
                      <a:r>
                        <a:rPr lang="en-US" sz="2000" dirty="0"/>
                        <a:t>Physical Facility (Ex: Food)</a:t>
                      </a:r>
                      <a:endParaRPr lang="en-IN" sz="2000" dirty="0"/>
                    </a:p>
                  </a:txBody>
                  <a:tcPr/>
                </a:tc>
                <a:extLst>
                  <a:ext uri="{0D108BD9-81ED-4DB2-BD59-A6C34878D82A}">
                    <a16:rowId xmlns:a16="http://schemas.microsoft.com/office/drawing/2014/main" val="3523080361"/>
                  </a:ext>
                </a:extLst>
              </a:tr>
              <a:tr h="438886">
                <a:tc>
                  <a:txBody>
                    <a:bodyPr/>
                    <a:lstStyle/>
                    <a:p>
                      <a:pPr algn="ctr"/>
                      <a:r>
                        <a:rPr lang="en-US" sz="2000" b="1" dirty="0"/>
                        <a:t>In Time (Need)</a:t>
                      </a:r>
                      <a:endParaRPr lang="en-IN" sz="2000" b="1" dirty="0"/>
                    </a:p>
                  </a:txBody>
                  <a:tcPr/>
                </a:tc>
                <a:tc>
                  <a:txBody>
                    <a:bodyPr/>
                    <a:lstStyle/>
                    <a:p>
                      <a:pPr algn="ctr"/>
                      <a:r>
                        <a:rPr lang="en-US" sz="2000" dirty="0"/>
                        <a:t>Continuous</a:t>
                      </a:r>
                      <a:endParaRPr lang="en-IN" sz="2000" dirty="0"/>
                    </a:p>
                  </a:txBody>
                  <a:tcPr/>
                </a:tc>
                <a:tc>
                  <a:txBody>
                    <a:bodyPr/>
                    <a:lstStyle/>
                    <a:p>
                      <a:pPr algn="ctr"/>
                      <a:r>
                        <a:rPr lang="en-US" sz="2000" dirty="0"/>
                        <a:t>Temporary</a:t>
                      </a:r>
                      <a:endParaRPr lang="en-IN" sz="2000" dirty="0"/>
                    </a:p>
                  </a:txBody>
                  <a:tcPr/>
                </a:tc>
                <a:extLst>
                  <a:ext uri="{0D108BD9-81ED-4DB2-BD59-A6C34878D82A}">
                    <a16:rowId xmlns:a16="http://schemas.microsoft.com/office/drawing/2014/main" val="3581891320"/>
                  </a:ext>
                </a:extLst>
              </a:tr>
              <a:tr h="757530">
                <a:tc>
                  <a:txBody>
                    <a:bodyPr/>
                    <a:lstStyle/>
                    <a:p>
                      <a:pPr algn="ctr"/>
                      <a:r>
                        <a:rPr lang="en-US" sz="2000" b="1" dirty="0"/>
                        <a:t>In Quantity (Need)</a:t>
                      </a:r>
                      <a:endParaRPr lang="en-IN" sz="2000" b="1" dirty="0"/>
                    </a:p>
                  </a:txBody>
                  <a:tcPr/>
                </a:tc>
                <a:tc>
                  <a:txBody>
                    <a:bodyPr/>
                    <a:lstStyle/>
                    <a:p>
                      <a:pPr algn="ctr"/>
                      <a:r>
                        <a:rPr lang="en-US" sz="2000" dirty="0"/>
                        <a:t>Qualitative (is Feeling)</a:t>
                      </a:r>
                      <a:endParaRPr lang="en-IN" sz="2000" dirty="0"/>
                    </a:p>
                  </a:txBody>
                  <a:tcPr/>
                </a:tc>
                <a:tc>
                  <a:txBody>
                    <a:bodyPr/>
                    <a:lstStyle/>
                    <a:p>
                      <a:pPr algn="ctr"/>
                      <a:r>
                        <a:rPr lang="en-US" sz="2000" dirty="0"/>
                        <a:t>Quantitative (Required in limited Quantity)</a:t>
                      </a:r>
                      <a:endParaRPr lang="en-IN" sz="2000" dirty="0"/>
                    </a:p>
                  </a:txBody>
                  <a:tcPr/>
                </a:tc>
                <a:extLst>
                  <a:ext uri="{0D108BD9-81ED-4DB2-BD59-A6C34878D82A}">
                    <a16:rowId xmlns:a16="http://schemas.microsoft.com/office/drawing/2014/main" val="2838100933"/>
                  </a:ext>
                </a:extLst>
              </a:tr>
              <a:tr h="757530">
                <a:tc>
                  <a:txBody>
                    <a:bodyPr/>
                    <a:lstStyle/>
                    <a:p>
                      <a:pPr algn="ctr"/>
                      <a:r>
                        <a:rPr lang="en-US" sz="2000" b="1" dirty="0"/>
                        <a:t>Fulfilled By (Need)</a:t>
                      </a:r>
                      <a:endParaRPr lang="en-IN" sz="2000" b="1" dirty="0"/>
                    </a:p>
                  </a:txBody>
                  <a:tcPr/>
                </a:tc>
                <a:tc>
                  <a:txBody>
                    <a:bodyPr/>
                    <a:lstStyle/>
                    <a:p>
                      <a:pPr algn="ctr"/>
                      <a:r>
                        <a:rPr lang="en-US" sz="2000" dirty="0"/>
                        <a:t>Right Understanding &amp; Right Feeling</a:t>
                      </a:r>
                      <a:endParaRPr lang="en-IN" sz="2000" dirty="0"/>
                    </a:p>
                  </a:txBody>
                  <a:tcPr/>
                </a:tc>
                <a:tc>
                  <a:txBody>
                    <a:bodyPr/>
                    <a:lstStyle/>
                    <a:p>
                      <a:pPr algn="ctr"/>
                      <a:r>
                        <a:rPr lang="en-US" sz="2000" dirty="0"/>
                        <a:t>Physio-chemical Things</a:t>
                      </a:r>
                      <a:endParaRPr lang="en-IN" sz="2000" dirty="0"/>
                    </a:p>
                  </a:txBody>
                  <a:tcPr/>
                </a:tc>
                <a:extLst>
                  <a:ext uri="{0D108BD9-81ED-4DB2-BD59-A6C34878D82A}">
                    <a16:rowId xmlns:a16="http://schemas.microsoft.com/office/drawing/2014/main" val="2814954897"/>
                  </a:ext>
                </a:extLst>
              </a:tr>
              <a:tr h="438886">
                <a:tc>
                  <a:txBody>
                    <a:bodyPr/>
                    <a:lstStyle/>
                    <a:p>
                      <a:pPr algn="ctr"/>
                      <a:r>
                        <a:rPr lang="en-US" sz="2000" b="1" dirty="0"/>
                        <a:t>Activity</a:t>
                      </a:r>
                      <a:endParaRPr lang="en-IN" sz="2000" b="1" dirty="0"/>
                    </a:p>
                  </a:txBody>
                  <a:tcPr/>
                </a:tc>
                <a:tc>
                  <a:txBody>
                    <a:bodyPr/>
                    <a:lstStyle/>
                    <a:p>
                      <a:pPr algn="ctr"/>
                      <a:r>
                        <a:rPr lang="en-US" sz="2000" dirty="0"/>
                        <a:t>Desire, Thought, Expectation</a:t>
                      </a:r>
                      <a:endParaRPr lang="en-IN" sz="2000" dirty="0"/>
                    </a:p>
                  </a:txBody>
                  <a:tcPr/>
                </a:tc>
                <a:tc>
                  <a:txBody>
                    <a:bodyPr/>
                    <a:lstStyle/>
                    <a:p>
                      <a:pPr algn="ctr"/>
                      <a:r>
                        <a:rPr lang="en-US" sz="2000" dirty="0"/>
                        <a:t>Eating, Walking,…….</a:t>
                      </a:r>
                      <a:endParaRPr lang="en-IN" sz="2000" dirty="0"/>
                    </a:p>
                  </a:txBody>
                  <a:tcPr/>
                </a:tc>
                <a:extLst>
                  <a:ext uri="{0D108BD9-81ED-4DB2-BD59-A6C34878D82A}">
                    <a16:rowId xmlns:a16="http://schemas.microsoft.com/office/drawing/2014/main" val="4209562987"/>
                  </a:ext>
                </a:extLst>
              </a:tr>
              <a:tr h="438886">
                <a:tc>
                  <a:txBody>
                    <a:bodyPr/>
                    <a:lstStyle/>
                    <a:p>
                      <a:pPr algn="ctr"/>
                      <a:r>
                        <a:rPr lang="en-US" sz="2000" b="1" dirty="0"/>
                        <a:t>In Time (Activity)</a:t>
                      </a:r>
                      <a:endParaRPr lang="en-IN" sz="2000" b="1" dirty="0"/>
                    </a:p>
                  </a:txBody>
                  <a:tcPr/>
                </a:tc>
                <a:tc>
                  <a:txBody>
                    <a:bodyPr/>
                    <a:lstStyle/>
                    <a:p>
                      <a:pPr algn="ctr"/>
                      <a:r>
                        <a:rPr lang="en-US" sz="2000" dirty="0"/>
                        <a:t>Continuous</a:t>
                      </a:r>
                      <a:endParaRPr lang="en-IN" sz="2000" dirty="0"/>
                    </a:p>
                  </a:txBody>
                  <a:tcPr/>
                </a:tc>
                <a:tc>
                  <a:txBody>
                    <a:bodyPr/>
                    <a:lstStyle/>
                    <a:p>
                      <a:pPr algn="ctr"/>
                      <a:r>
                        <a:rPr lang="en-US" sz="2000" dirty="0"/>
                        <a:t>Temporary</a:t>
                      </a:r>
                      <a:endParaRPr lang="en-IN" sz="2000" dirty="0"/>
                    </a:p>
                  </a:txBody>
                  <a:tcPr/>
                </a:tc>
                <a:extLst>
                  <a:ext uri="{0D108BD9-81ED-4DB2-BD59-A6C34878D82A}">
                    <a16:rowId xmlns:a16="http://schemas.microsoft.com/office/drawing/2014/main" val="3982151268"/>
                  </a:ext>
                </a:extLst>
              </a:tr>
              <a:tr h="757530">
                <a:tc>
                  <a:txBody>
                    <a:bodyPr/>
                    <a:lstStyle/>
                    <a:p>
                      <a:pPr algn="ctr"/>
                      <a:r>
                        <a:rPr lang="en-US" sz="2000" b="1" dirty="0"/>
                        <a:t>Response</a:t>
                      </a:r>
                      <a:endParaRPr lang="en-IN" sz="2000" b="1" dirty="0"/>
                    </a:p>
                  </a:txBody>
                  <a:tcPr/>
                </a:tc>
                <a:tc>
                  <a:txBody>
                    <a:bodyPr/>
                    <a:lstStyle/>
                    <a:p>
                      <a:pPr algn="ctr"/>
                      <a:r>
                        <a:rPr lang="en-US" sz="2000" dirty="0"/>
                        <a:t>Knowing, Assuming/Accepting, Recognizing, Fulfilling</a:t>
                      </a:r>
                      <a:endParaRPr lang="en-IN" sz="2000" dirty="0"/>
                    </a:p>
                  </a:txBody>
                  <a:tcPr/>
                </a:tc>
                <a:tc>
                  <a:txBody>
                    <a:bodyPr/>
                    <a:lstStyle/>
                    <a:p>
                      <a:pPr algn="ctr"/>
                      <a:r>
                        <a:rPr lang="en-US" sz="2000" dirty="0"/>
                        <a:t>Recognizing, Fulfilling</a:t>
                      </a:r>
                      <a:endParaRPr lang="en-IN" sz="2000" dirty="0"/>
                    </a:p>
                  </a:txBody>
                  <a:tcPr/>
                </a:tc>
                <a:extLst>
                  <a:ext uri="{0D108BD9-81ED-4DB2-BD59-A6C34878D82A}">
                    <a16:rowId xmlns:a16="http://schemas.microsoft.com/office/drawing/2014/main" val="670110591"/>
                  </a:ext>
                </a:extLst>
              </a:tr>
            </a:tbl>
          </a:graphicData>
        </a:graphic>
      </p:graphicFrame>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spTree>
    <p:extLst>
      <p:ext uri="{BB962C8B-B14F-4D97-AF65-F5344CB8AC3E}">
        <p14:creationId xmlns:p14="http://schemas.microsoft.com/office/powerpoint/2010/main" val="2513039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E8B6-825B-2E22-08D0-BD64DCADA890}"/>
              </a:ext>
            </a:extLst>
          </p:cNvPr>
          <p:cNvSpPr>
            <a:spLocks noGrp="1"/>
          </p:cNvSpPr>
          <p:nvPr>
            <p:ph type="title"/>
          </p:nvPr>
        </p:nvSpPr>
        <p:spPr>
          <a:xfrm>
            <a:off x="838200" y="1071716"/>
            <a:ext cx="11180975" cy="658380"/>
          </a:xfrm>
        </p:spPr>
        <p:txBody>
          <a:bodyPr>
            <a:noAutofit/>
          </a:bodyPr>
          <a:lstStyle/>
          <a:p>
            <a:r>
              <a:rPr lang="en-US" sz="2800" b="1" dirty="0"/>
              <a:t>TOPIC 1: UNDERSTANDING THE TWO REALITIES – Needs, Activities, and Response</a:t>
            </a:r>
            <a:br>
              <a:rPr lang="en-US" sz="2800" dirty="0"/>
            </a:br>
            <a:endParaRPr lang="en-IN" sz="2800" b="1" dirty="0"/>
          </a:p>
        </p:txBody>
      </p:sp>
      <p:pic>
        <p:nvPicPr>
          <p:cNvPr id="4" name="Picture 3">
            <a:extLst>
              <a:ext uri="{FF2B5EF4-FFF2-40B4-BE49-F238E27FC236}">
                <a16:creationId xmlns:a16="http://schemas.microsoft.com/office/drawing/2014/main" id="{5AA7EEA3-0C90-C258-AA76-12B504A61C7C}"/>
              </a:ext>
            </a:extLst>
          </p:cNvPr>
          <p:cNvPicPr>
            <a:picLocks noChangeAspect="1"/>
          </p:cNvPicPr>
          <p:nvPr/>
        </p:nvPicPr>
        <p:blipFill>
          <a:blip r:embed="rId2"/>
          <a:stretch>
            <a:fillRect/>
          </a:stretch>
        </p:blipFill>
        <p:spPr>
          <a:xfrm>
            <a:off x="9454659" y="0"/>
            <a:ext cx="2737341" cy="926672"/>
          </a:xfrm>
          <a:prstGeom prst="rect">
            <a:avLst/>
          </a:prstGeom>
        </p:spPr>
      </p:pic>
      <p:pic>
        <p:nvPicPr>
          <p:cNvPr id="7" name="Picture 6">
            <a:extLst>
              <a:ext uri="{FF2B5EF4-FFF2-40B4-BE49-F238E27FC236}">
                <a16:creationId xmlns:a16="http://schemas.microsoft.com/office/drawing/2014/main" id="{1C14A486-CD08-8D64-7B1B-E393B7B97F45}"/>
              </a:ext>
            </a:extLst>
          </p:cNvPr>
          <p:cNvPicPr>
            <a:picLocks noChangeAspect="1"/>
          </p:cNvPicPr>
          <p:nvPr/>
        </p:nvPicPr>
        <p:blipFill>
          <a:blip r:embed="rId3"/>
          <a:stretch>
            <a:fillRect/>
          </a:stretch>
        </p:blipFill>
        <p:spPr>
          <a:xfrm>
            <a:off x="990600" y="1730096"/>
            <a:ext cx="9991725" cy="4557045"/>
          </a:xfrm>
          <a:prstGeom prst="rect">
            <a:avLst/>
          </a:prstGeom>
        </p:spPr>
      </p:pic>
    </p:spTree>
    <p:extLst>
      <p:ext uri="{BB962C8B-B14F-4D97-AF65-F5344CB8AC3E}">
        <p14:creationId xmlns:p14="http://schemas.microsoft.com/office/powerpoint/2010/main" val="32796698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5721</TotalTime>
  <Words>5594</Words>
  <Application>Microsoft Office PowerPoint</Application>
  <PresentationFormat>Widescreen</PresentationFormat>
  <Paragraphs>173</Paragraphs>
  <Slides>37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37</vt:i4>
      </vt:variant>
    </vt:vector>
  </HeadingPairs>
  <TitlesOfParts>
    <vt:vector size="41" baseType="lpstr">
      <vt:lpstr>Arial</vt:lpstr>
      <vt:lpstr>Calibri</vt:lpstr>
      <vt:lpstr>Calibri Light</vt:lpstr>
      <vt:lpstr>Office Theme</vt:lpstr>
      <vt:lpstr>UNIVERSAL HUMAN VALUES (UHV38)  Unit 2: Understanding Harmony in the Human Being</vt:lpstr>
      <vt:lpstr>PowerPoint Presentation</vt:lpstr>
      <vt:lpstr>OVERVIEW</vt:lpstr>
      <vt:lpstr>TOPIC 1: UNDERSTANDING THE HUMAN BEING AS A CO-EXISTENCE OF THE SENTIENT ‘I’ AND THE MATERIAL ‘BODY</vt:lpstr>
      <vt:lpstr>The needs of the body are quantitative. Illustrate</vt:lpstr>
      <vt:lpstr>TOPIC 1: UNDERSTANDING THE HUMAN BEING AS A CO-EXISTENCE OF THE SENTIENT ‘I’ AND THE MATERIAL ‘BODY’                                       (contd….)</vt:lpstr>
      <vt:lpstr>TOPIC 1: UNDERSTANDING THE HUMAN BEING AS A CO-EXISTENCE OF THE SENTIENT ‘I’ AND THE MATERIAL ‘BODY’                                        (contd….)</vt:lpstr>
      <vt:lpstr>TOPIC 1: UNDERSTANDING THE TWO REALITIES – Needs, Activities, and Response </vt:lpstr>
      <vt:lpstr>TOPIC 1: UNDERSTANDING THE TWO REALITIES – Needs, Activities, and Response </vt:lpstr>
      <vt:lpstr>TOPIC 2: Understanding the needs of Self (‘I’) and ‘Body’ – Sukh and Suvidha</vt:lpstr>
      <vt:lpstr>TOPIC 2: Understanding the needs of Self (‘I’) and ‘Body’ – Sukh and Suvidha</vt:lpstr>
      <vt:lpstr>TOPIC 3: Understanding the Body as an Instrument of ‘I’ (I being the doer, seer and enjoyer) </vt:lpstr>
      <vt:lpstr>TOPIC 3: Understanding the Body as an Instrument of ‘I’ (I being the doer, seer and enjoyer) </vt:lpstr>
      <vt:lpstr>TOPIC 4: UNDERSTANDING THE ACTIVITIES AND CHARACTERISTICS OF ‘I’ AND HARMONY IN ‘I’  </vt:lpstr>
      <vt:lpstr>TOPIC 4: UNDERSTANDING THE ACTIVITIES AND CHARACTERISTICS OF ‘I’ AND HARMONY IN ‘I’  </vt:lpstr>
      <vt:lpstr>TOPIC 4: UNDERSTANDING THE ACTIVITIES AND CHARACTERISTICS OF ‘I’ AND HARMONY IN ‘I’  </vt:lpstr>
      <vt:lpstr>TOPIC 5: UNDERSTANDING THE HARMONY OF “I” WITH THE BODY: SANYAM &amp; SWASTHYA  </vt:lpstr>
      <vt:lpstr>TOPIC 5: UNDERSTANDING THE HARMONY OF “I” WITH THE BODY: SANYAM &amp; SWASTHYA  </vt:lpstr>
      <vt:lpstr>TOPIC 6: PROGRAM TO ENSURE SANYAM AND SWASTHYA  </vt:lpstr>
      <vt:lpstr>What do you mean by Sukh (I) and suvidha (Body)? 1. Sukh is a complete and all surrounding state of the mind that creates inner harmony. Sukh is also called as happiness. 2. Suvidha implies that it is looking for physical comforts and all the sources of attaining such comforts. 3. when our body gets used to a certain level of comfort then we will only feel the comfortable at that level.  Eg, Comfort in cooler and air conditioner. 4. Different people have a different perception of suvidha and will seek a corresponding level of suvidha according to their ability. 5. By nature man is fond of comfort and happiness. Sukh depends upon our thinking. So many times we are surrounded by materialistic possession but we feel unsatisfied. 6. People think that their happiness depends upon suvidha (facilities) but is it not so: happiness depends upon our thinking or our mental satisfaction. </vt:lpstr>
      <vt:lpstr>Why do human being require both sukh and suvidha ( happiness and facility)?  1. It is clear that physical facilities are necessary and complete for animals, and though they are necessary for  human beings, but they are not complete for them. This then marks the difference between human and animal consciousness.  2. Human beings need more than physical facilities because it is the co existence of the Self and the body. Though physical facilities are enough for the Body, we need something more to satisfy the self.  3. Thus, we need two different kinds of things to satisfy both the Body and the Self.  4. In other words, we need both Sukh and Suvidha for a happy and content human being and so one cannot replace the other. For instance, if we only have the trust of people around us but no house to live in, we will not be happy and if we have a big house to live in with all the comforts but no one whom we can trust and love, we will be unhappy.  5. So we need both Sukh and Suvidha to be completely satisfied.</vt:lpstr>
      <vt:lpstr>The need of the self are qualitative. Illustrate. 1. Human Beings are a complex combination of the sentiments ‘I’ which relates to all the feeling sand the material ‘body’ which refers to all the physical facilities available to them. 2. Need of self is sukh (happiness). Sukh is qualitative. Therefore the needs of ‘I’ are qualitative. 3. They are not quantifiable. We also want them continuously. We cannot talk of the one kg of the respect or one member of happiness. 4. Our feeling are qualitative. Either they are or they are not. Ex : happiness is qualitative. Either we are feeling happy or we are not. 5. Also if a feeling is not naturally acceptable: we do not want it even for a single moment. If acceptable, we want it continuously. 6. We can see this with example of respect. We don’t want the feeling of disrespect even for a single moment, since it is not naturally acceptable to us</vt:lpstr>
      <vt:lpstr>The needs of the body are quantitative. Illustrate. 1. Needs of body are physical facilities. Physical facilities are needed for the body in a limited quantity. 2. When we try and exceed these limits, it becomes troublesome for us after some time. 3. This applies to every physical facility. We only think of having unlimited physical facilities, but if we try and consume, or have too much of physical facilities, it only ends up becoming a problem for us. 4. When we try to continue infinitely physical facilities, the following results.</vt:lpstr>
      <vt:lpstr>Explain the relation between the Self and Body. What is the responsibility of self towards the body? 1.  The human being is co existence of ‘I’ and the body, and there is exchange of information between the two i.e., ‘I’ and body exist together and are related. 2. There is a flow of information from ‘I’ to the body and from body to the ‘I’. We can make this distinction between the self and the body in three ways in terms of the needs, activities and the types of these two activities. 3. All the needs of ‘I’ say respect, trust etc., can be called as Happiness, while the needs of body are physical facilities like food. 4. The activities of ‘I’ are  activities like, desire, thinking, selection, while the activities of body are activities like eating, breathing etc. 5. The mode of interaction of ‘I’ includes knowing, assuming, recognising and fulfilment. The fulfilment depends on recognition depends on assumptions and assumptions depends on knowing or not knowing.</vt:lpstr>
      <vt:lpstr>Differentiate between the needs of self and ‘I’. The human being is the co-existence of ‘I’ and the body, and there is exchange of information between the two. We can make this distinction between the self and the body in terms if the needs as shown in the table below: </vt:lpstr>
      <vt:lpstr>2. In Time, Needs are : The need if ‘I’ are continuous in time, unlike the need of the body, which is temporary in time. we want happiness continuously. If we talk about food, clothing, shelter or instruments, these are needed only for some amount of time. So need for physical facilities of the body is temporary in time- it is not continuous. 3. In quality, needs are: The physical facilities needed for the body in the limited quantity. When we try and exceed these limits, it becomes troublesome for us after some time. Whereas the needs of ‘I’ are qualitative but we also want them continuously. Ex: Happiness is qualitative. Either we are feeling or they are not. 4. Needs are fulfilled by: The need of the self ‘I’, for happiness is ensured by right understanding and right feeling, while the need of the body, for physical facilities, is ensured by appropriate physico-chemical things.</vt:lpstr>
      <vt:lpstr>PowerPoint Presentation</vt:lpstr>
      <vt:lpstr>PowerPoint Presentation</vt:lpstr>
      <vt:lpstr>Elaborate how sensation from the body cannot be a source for continuous happiness. 1. Pleasure from sensation is short lived because it only caters to our bodily needs, which are temporary by nature. 2. For Ex. If we like to eat chocolates, we might eat them regularly. 3. Soon, we might start eating them every day because our happiness depends on satisfying out desires to eat chocolates. 4. And if one day, we are not able to eat chocolates, we start feeling unhappy and very upset. 5. This shows that a desire that depends on bodily needs will definitely make us unhappy after a stage. 6. Similarly, when we are driven by any of the 5 senses of our body including, sight, smell, taste, touch and hearing, we become slaves of the these senses. 7. The needs of all the 5 sense are temporary by nature, whereas the needs of the Self are continuous. 8. To test the need of the Self,  we only need to ask ourselves whether we want happiness continuously or not. 9. The most obvious answer is we want happiness continuously. 10. Thus, any kind of pleasure from a sensation from the body cant be the source of our lasting happiness.  </vt:lpstr>
      <vt:lpstr>How harmony in individual is possible? 1. Harmony in the self is something that leaves to harmony at all levels of being. This understanding is essential for each of us to leave a life fulfilment and continuous happiness, the four step process that leads to harmony  in the self is :  i. Becoming aware that a human is the coexistence of self/ I and the body.  ii. Becoming aware that the body is only an instrument of self or I. I is the seer, doer, and enjoyer not the body.  iii. Becoming aware of the activities of the self desires, thoughts and expectations and then put these desires, thoughts and expectations through the test of your own natural acceptance            iv. Understand the harmony at all levels of existence leading to realisation and understanding which inturn leads to a sense of definiteness in our desires, thoughts and expectations. 2. This attainment of harmony leads to a clear flow with no contradictions or conflicts. So we have a better understanding of ourselves, our basic aspirations and the way in which we can fulfil these aspirations. 3. Thus, we have a better understanding of all things around us and our relationship with all those around us. This leads to a state of being svatantrata and we become self organised in our imagination, behaviour and work resulting in continuous happiness and prosperity.</vt:lpstr>
      <vt:lpstr>Explain the activities of realisation and understanding. How do they lead to harmony in the activities of I? Illustrate with an example. Realisation: Realisation means to be able to see the reality as it is. In realisation, we get the answers to “what is reality?” this, for each one offers translate into the answers to “what to do?” and “why to do?” when the operate on the basis of realisation and gains understanding according to the realisation then it give definiteness and certainty and make us self organised. Understanding: 1. Understanding means to be able to understand the self organisation in all entities of nature and their interconnected organisation “as it is”. We are able to see the harmonious interact interconnectedness at all the levels of our living.  2.Understanding place and important role in desire making. 3. When we do not have the right understanding, our desire keep shifting, and this indefiniteness is reflected in our thoughts, and selections we make, and finally in our behaviour and work. 4. On the other hand, when our understanding is based on the realisation and the use this understanding in desire making then our desire will be correct and thoughts and selections will be according to the understanding. </vt:lpstr>
      <vt:lpstr>Why do sensation and preconditioning leads to our bondage? Point out the best method to regain our freedom.  1. The solution to this problem is to start verify our desires, thoughts and expectations on the basis of our natural acceptance. 2.Since the natural acceptance of each of us is constant and unchanging, this is what we should be verifying our desires against. 3. Once we access our natural acceptance we have the right understanding of the harmony at all levels of our living. 4. This result is us being able to see our “true nature” and understand what we truly want 5. So our desires start getting set on the basis of our right understanding. 6. Since a right understanding is based on harmony at all levels of being, which is definite, our thoughts, desire and selection becomes aligned with this right understanding. 7. This puts an end to all conflicts, contradictions and happiness. 8. Realisation and understanding are too very important aspects of this state of harmony. 9. Understanding means to be able to see the way all levels of our being are linked together in a harmonious manner. 10. The progress then this is: with realisation and understanding, our desires or imagination gets set according to the right understanding. 11. Thus, living with definiteness is the direct result of realisation and understanding. </vt:lpstr>
      <vt:lpstr>Define sanyam( Self Control) and Swasthya(Heath). explain various responsibility of ‘I’ for the body in brief.  1. Sanyama means the feeling of responsibility in the self for nurturing, protection and right utilisation of the body. 2. Self control is the control of the mind and its desires, urges, emotions and delusions. It is controlling the outgoing tendencies of the mind and the senses and bringing the back to our self within.  3. Swasthya is the condition of the body where every part of the body is performing its expected function. The word swasthya literally means being anchored to the self, being in close harmony with the self. 4. With the right understanding and right feeling the body get favourably affected. </vt:lpstr>
      <vt:lpstr>Suggest any two programs that you can undertake to improve the health of your body. Or How does the feeling of sanyam ensure health of the body ? List two programs of sanyam? Nursuring of the body Proper food air water: In this process of selecting food for the body, I need to make out the elements which make a complete food so that it gives required nutrients and energy to the body Protection of the body The second issue is the protection of the body. The clothes we choose for protection to be such that the ensure proper interaction of the body with the environment. Proper upkeen (vihar) of the body When we work, the body gets tired. when we take rest the body becomes fit to work. But again there is a limit to the amount of work and the rest we need. Labour It is another requirement, it means employing the body physically for production and maintenance of the physical facilities. These labour we do help each part of the body to function properly.   </vt:lpstr>
      <vt:lpstr>Physical exercises With exercises we can employee all the parts of the body in the desired way. Asanas/ Pranayam This is another way to keep the body function properly. In asanas, We give the body proper posters by sitting or lying. In pranayamas be ensure regulation of the breathing. Treatment of the body With all the care we take, the body may require treatment at times. It may be that just by going without food for some time the body get cured. Right choice for food may also help. The treatment of the body can be done by proper exposure of the body to the sun, to air and to water. Use of herbs or medicines may also serve the purpose.  Right utilization of the body (sadupyog) Body as an instrument of necessitates understanding the purpose for which this instrument is to be used. Normally we tend to believe that the body is an instrument for sensory enjoyment, which is not correct. It is important to realize that the human body is an instrument to facilitate right understanding and actualization in life.</vt:lpstr>
      <vt:lpstr>Important Questions:   1. "Human being is more than just the Body"- explain.  2. Distinguish between the needs of the Self and the needs of the Body.  3. What is the qualitative difference between the activities of the Self and those of the Body? Illustrate withone example.  4. What are the consequences of confusing between Sukh and Suvidha?  5. 'I' is a conscious unit while the Body is a material unit. Examine this statement.  6. Why are physical facilities required? What do you mean by right utilization of the Body?  7. "I am the seer, doer and enjoyer. The body is my instrument"- explain.  8. What is Pre conditioning and its sources?  9. “I am seer, doer, and enjoyer. The body is my instrument”. Explain.  10. Suggest programs to ensure proper functioning of your body. Can we sustain them without right understanding?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–I:  Course Introduction - Need, Basic Guidelines, Content and Process for Value                             Education</dc:title>
  <dc:creator>Dr.H.S.Niranjana Murthy</dc:creator>
  <cp:lastModifiedBy>Dr.H.S.Niranjana Murthy</cp:lastModifiedBy>
  <cp:revision>189</cp:revision>
  <dcterms:created xsi:type="dcterms:W3CDTF">2022-10-29T10:40:57Z</dcterms:created>
  <dcterms:modified xsi:type="dcterms:W3CDTF">2022-12-01T06:02:55Z</dcterms:modified>
</cp:coreProperties>
</file>

<file path=docProps/thumbnail.jpeg>
</file>